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1.xml" ContentType="application/vnd.openxmlformats-officedocument.presentationml.tags+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35"/>
  </p:notesMasterIdLst>
  <p:handoutMasterIdLst>
    <p:handoutMasterId r:id="rId36"/>
  </p:handoutMasterIdLst>
  <p:sldIdLst>
    <p:sldId id="256" r:id="rId8"/>
    <p:sldId id="1749" r:id="rId9"/>
    <p:sldId id="1750" r:id="rId10"/>
    <p:sldId id="1779" r:id="rId11"/>
    <p:sldId id="1781" r:id="rId12"/>
    <p:sldId id="1780" r:id="rId13"/>
    <p:sldId id="1751" r:id="rId14"/>
    <p:sldId id="1778" r:id="rId15"/>
    <p:sldId id="1753" r:id="rId16"/>
    <p:sldId id="1782" r:id="rId17"/>
    <p:sldId id="1783" r:id="rId18"/>
    <p:sldId id="1774" r:id="rId19"/>
    <p:sldId id="1754" r:id="rId20"/>
    <p:sldId id="1755" r:id="rId21"/>
    <p:sldId id="1756" r:id="rId22"/>
    <p:sldId id="1757" r:id="rId23"/>
    <p:sldId id="1758" r:id="rId24"/>
    <p:sldId id="1759" r:id="rId25"/>
    <p:sldId id="1760" r:id="rId26"/>
    <p:sldId id="1775" r:id="rId27"/>
    <p:sldId id="1762" r:id="rId28"/>
    <p:sldId id="1763" r:id="rId29"/>
    <p:sldId id="1764" r:id="rId30"/>
    <p:sldId id="1765" r:id="rId31"/>
    <p:sldId id="1776" r:id="rId32"/>
    <p:sldId id="1813" r:id="rId33"/>
    <p:sldId id="1814" r:id="rId34"/>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4" id="{82884CC8-64E1-4CFE-9ADB-320B37E0B1C6}">
          <p14:sldIdLst>
            <p14:sldId id="256"/>
            <p14:sldId id="1749"/>
            <p14:sldId id="1750"/>
            <p14:sldId id="1779"/>
            <p14:sldId id="1781"/>
            <p14:sldId id="1780"/>
            <p14:sldId id="1751"/>
            <p14:sldId id="1778"/>
            <p14:sldId id="1753"/>
            <p14:sldId id="1782"/>
            <p14:sldId id="1783"/>
            <p14:sldId id="1774"/>
            <p14:sldId id="1754"/>
            <p14:sldId id="1755"/>
            <p14:sldId id="1756"/>
            <p14:sldId id="1757"/>
            <p14:sldId id="1758"/>
            <p14:sldId id="1759"/>
            <p14:sldId id="1760"/>
            <p14:sldId id="1775"/>
            <p14:sldId id="1762"/>
            <p14:sldId id="1763"/>
            <p14:sldId id="1764"/>
            <p14:sldId id="1765"/>
            <p14:sldId id="1776"/>
            <p14:sldId id="1813"/>
            <p14:sldId id="181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32418D-429A-40A0-9063-29E088C45A4D}" v="6" dt="2021-03-24T21:35:07.5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85141" autoAdjust="0"/>
  </p:normalViewPr>
  <p:slideViewPr>
    <p:cSldViewPr snapToGrid="0">
      <p:cViewPr varScale="1">
        <p:scale>
          <a:sx n="56" d="100"/>
          <a:sy n="56" d="100"/>
        </p:scale>
        <p:origin x="208" y="48"/>
      </p:cViewPr>
      <p:guideLst/>
    </p:cSldViewPr>
  </p:slideViewPr>
  <p:outlineViewPr>
    <p:cViewPr>
      <p:scale>
        <a:sx n="33" d="100"/>
        <a:sy n="33" d="100"/>
      </p:scale>
      <p:origin x="0" y="-2368"/>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9/9/2022 11:39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9/9/2022 11:38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Model data</a:t>
            </a:r>
          </a:p>
          <a:p>
            <a:pPr marL="171450" indent="-171450" algn="l">
              <a:buFont typeface="Arial" panose="020B0604020202020204" pitchFamily="34" charset="0"/>
              <a:buChar char="•"/>
            </a:pPr>
            <a:r>
              <a:rPr lang="en-US" b="0" i="0" dirty="0">
                <a:solidFill>
                  <a:srgbClr val="D4D4D4"/>
                </a:solidFill>
                <a:effectLst/>
                <a:latin typeface="-apple-system"/>
              </a:rPr>
              <a:t>Work with Tables</a:t>
            </a:r>
          </a:p>
          <a:p>
            <a:pPr marL="171450" indent="-171450" algn="l">
              <a:buFont typeface="Arial" panose="020B0604020202020204" pitchFamily="34" charset="0"/>
              <a:buChar char="•"/>
            </a:pPr>
            <a:r>
              <a:rPr lang="en-US" b="0" i="0" dirty="0">
                <a:solidFill>
                  <a:srgbClr val="D4D4D4"/>
                </a:solidFill>
                <a:effectLst/>
                <a:latin typeface="-apple-system"/>
              </a:rPr>
              <a:t>Understand dimensions and hierarchies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During report creation in Power BI, a common business requirement is to make calculations based on date and time.</a:t>
            </a:r>
            <a:r>
              <a:rPr lang="en-US" b="0" i="0" dirty="0">
                <a:solidFill>
                  <a:srgbClr val="6B6B6B"/>
                </a:solidFill>
                <a:effectLst/>
                <a:latin typeface="proxima-nova-1"/>
              </a:rPr>
              <a:t> If you want to analyze anything over time, there is likely no more important table to create for any Power BI model than a date table.</a:t>
            </a:r>
            <a:r>
              <a:rPr lang="en-US" b="0" i="0" dirty="0">
                <a:effectLst/>
                <a:latin typeface="Segoe UI" panose="020B0502040204020203" pitchFamily="34" charset="0"/>
              </a:rPr>
              <a:t> Organizations want to know how their business is doing over months, quarters, fiscal years, and so on. For this reason, it is crucial that these time-oriented values are formatted correctly. Power BI autodetects for date columns and tables; however, situations can occur where you will need to take extra steps to get the dates in the format that your organization requires.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suppose that you are developing reports for the Sales team at your organization. The database contains tables for sales, orders, products, and more. You notice that many of these tables, including Sales and Orders, contain their own date columns, as shown by the </a:t>
            </a:r>
            <a:r>
              <a:rPr lang="en-US" b="1" i="0" dirty="0">
                <a:effectLst/>
                <a:latin typeface="Segoe UI" panose="020B0502040204020203" pitchFamily="34" charset="0"/>
              </a:rPr>
              <a:t>ShipDate</a:t>
            </a:r>
            <a:r>
              <a:rPr lang="en-US" b="0" i="0" dirty="0">
                <a:effectLst/>
                <a:latin typeface="Segoe UI" panose="020B0502040204020203" pitchFamily="34" charset="0"/>
              </a:rPr>
              <a:t> and </a:t>
            </a:r>
            <a:r>
              <a:rPr lang="en-US" b="1" i="0" dirty="0">
                <a:effectLst/>
                <a:latin typeface="Segoe UI" panose="020B0502040204020203" pitchFamily="34" charset="0"/>
              </a:rPr>
              <a:t>OrderDate</a:t>
            </a:r>
            <a:r>
              <a:rPr lang="en-US" b="0" i="0" dirty="0">
                <a:effectLst/>
                <a:latin typeface="Segoe UI" panose="020B0502040204020203" pitchFamily="34" charset="0"/>
              </a:rPr>
              <a:t> columns in the Sales and Orders tables. You are tasked with developing a table of the total sales and orders by year and month. How can you build a visual with multiple tables, each referencing their own date columns?</a:t>
            </a:r>
          </a:p>
          <a:p>
            <a:endParaRPr lang="en-US" b="0" i="0" dirty="0">
              <a:solidFill>
                <a:srgbClr val="D4D4D4"/>
              </a:solidFill>
              <a:effectLst/>
              <a:latin typeface="-apple-system"/>
            </a:endParaRPr>
          </a:p>
          <a:p>
            <a:r>
              <a:rPr lang="en-US" b="0" i="0" dirty="0">
                <a:effectLst/>
                <a:latin typeface="Segoe UI" panose="020B0502040204020203" pitchFamily="34" charset="0"/>
              </a:rPr>
              <a:t>To solve this problem, you can create a common date table that can be used by multiple tables.</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0" i="0" dirty="0">
                <a:effectLst/>
                <a:latin typeface="Segoe UI" panose="020B0502040204020203" pitchFamily="34" charset="0"/>
              </a:rPr>
              <a:t>Ways that you can build a common date table are:</a:t>
            </a:r>
          </a:p>
          <a:p>
            <a:pPr marL="171450" indent="-171450" algn="l">
              <a:buFont typeface="Arial" panose="020B0604020202020204" pitchFamily="34" charset="0"/>
              <a:buChar char="•"/>
            </a:pPr>
            <a:r>
              <a:rPr lang="en-US" b="1" i="0" dirty="0">
                <a:effectLst/>
                <a:latin typeface="Segoe UI" panose="020B0502040204020203" pitchFamily="34" charset="0"/>
              </a:rPr>
              <a:t>Source data</a:t>
            </a:r>
            <a:r>
              <a:rPr lang="en-US" b="0" i="0" dirty="0">
                <a:effectLst/>
                <a:latin typeface="Segoe UI" panose="020B0502040204020203" pitchFamily="34" charset="0"/>
              </a:rPr>
              <a:t>: Occasionally, source databases and data warehouses already have their own date tables.</a:t>
            </a:r>
          </a:p>
          <a:p>
            <a:pPr marL="171450" indent="-171450" algn="l">
              <a:buFont typeface="Arial" panose="020B0604020202020204" pitchFamily="34" charset="0"/>
              <a:buChar char="•"/>
            </a:pPr>
            <a:r>
              <a:rPr lang="en-US" b="1" i="0" dirty="0">
                <a:effectLst/>
                <a:latin typeface="Segoe UI" panose="020B0502040204020203" pitchFamily="34" charset="0"/>
              </a:rPr>
              <a:t>DAX</a:t>
            </a:r>
            <a:r>
              <a:rPr lang="en-US" b="0" i="0" dirty="0">
                <a:effectLst/>
                <a:latin typeface="Segoe UI" panose="020B0502040204020203" pitchFamily="34" charset="0"/>
              </a:rPr>
              <a:t>: You can use the Data Analysis Expression (DAX) functions CALENDARAUTO() or CALENDAR() to build your common date table.</a:t>
            </a:r>
          </a:p>
          <a:p>
            <a:pPr marL="171450" indent="-171450" algn="l">
              <a:buFont typeface="Arial" panose="020B0604020202020204" pitchFamily="34" charset="0"/>
              <a:buChar char="•"/>
            </a:pPr>
            <a:r>
              <a:rPr lang="en-US" b="1" i="0" dirty="0">
                <a:effectLst/>
                <a:latin typeface="Segoe UI" panose="020B0502040204020203" pitchFamily="34" charset="0"/>
              </a:rPr>
              <a:t>Power Query</a:t>
            </a:r>
            <a:r>
              <a:rPr lang="en-US" b="0" i="0" dirty="0">
                <a:effectLst/>
                <a:latin typeface="Segoe UI" panose="020B0502040204020203" pitchFamily="34" charset="0"/>
              </a:rPr>
              <a:t>: You can use M-language, the development language that is used to build queries in Power Query, to define a common date table.</a:t>
            </a:r>
          </a:p>
          <a:p>
            <a:endParaRPr lang="en-US" b="0" i="0" dirty="0">
              <a:solidFill>
                <a:srgbClr val="D4D4D4"/>
              </a:solidFill>
              <a:effectLst/>
              <a:latin typeface="-apple-system"/>
            </a:endParaRPr>
          </a:p>
          <a:p>
            <a:pPr algn="l"/>
            <a:r>
              <a:rPr lang="en-US" b="1" i="0" dirty="0">
                <a:effectLst/>
                <a:latin typeface="Segoe UI" panose="020B0502040204020203" pitchFamily="34" charset="0"/>
              </a:rPr>
              <a:t>Mark as the official date table</a:t>
            </a:r>
          </a:p>
          <a:p>
            <a:pPr algn="l"/>
            <a:r>
              <a:rPr lang="en-US" b="0" i="0" dirty="0">
                <a:effectLst/>
                <a:latin typeface="Segoe UI" panose="020B0502040204020203" pitchFamily="34" charset="0"/>
              </a:rPr>
              <a:t>Your first task in marking your table as the official date table is to find the new table on the </a:t>
            </a:r>
            <a:r>
              <a:rPr lang="en-US" b="1" i="0" dirty="0">
                <a:effectLst/>
                <a:latin typeface="Segoe UI" panose="020B0502040204020203" pitchFamily="34" charset="0"/>
              </a:rPr>
              <a:t>Fields</a:t>
            </a:r>
            <a:r>
              <a:rPr lang="en-US" b="0" i="0" dirty="0">
                <a:effectLst/>
                <a:latin typeface="Segoe UI" panose="020B0502040204020203" pitchFamily="34" charset="0"/>
              </a:rPr>
              <a:t> pane. Right-click the name of the table and then select </a:t>
            </a:r>
            <a:r>
              <a:rPr lang="en-US" b="1" i="0" dirty="0">
                <a:effectLst/>
                <a:latin typeface="Segoe UI" panose="020B0502040204020203" pitchFamily="34" charset="0"/>
              </a:rPr>
              <a:t>Mark as date table.</a:t>
            </a:r>
            <a:endParaRPr lang="en-US" b="0" i="0" dirty="0">
              <a:effectLst/>
              <a:latin typeface="Segoe UI" panose="020B0502040204020203" pitchFamily="34" charset="0"/>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Unlike other database management systems, Power BI has the concept of </a:t>
            </a:r>
            <a:r>
              <a:rPr lang="en-US" b="0" i="1" dirty="0">
                <a:effectLst/>
                <a:latin typeface="Segoe UI" panose="020B0502040204020203" pitchFamily="34" charset="0"/>
              </a:rPr>
              <a:t>directionality</a:t>
            </a:r>
            <a:r>
              <a:rPr lang="en-US" b="0" i="0" dirty="0">
                <a:effectLst/>
                <a:latin typeface="Segoe UI" panose="020B0502040204020203" pitchFamily="34" charset="0"/>
              </a:rPr>
              <a:t> to a relationship. This directionality, or </a:t>
            </a:r>
            <a:r>
              <a:rPr lang="en-US" b="0" i="1" dirty="0">
                <a:effectLst/>
                <a:latin typeface="Segoe UI" panose="020B0502040204020203" pitchFamily="34" charset="0"/>
              </a:rPr>
              <a:t>cardinality</a:t>
            </a:r>
            <a:r>
              <a:rPr lang="en-US" b="0" i="0" dirty="0">
                <a:effectLst/>
                <a:latin typeface="Segoe UI" panose="020B0502040204020203" pitchFamily="34" charset="0"/>
              </a:rPr>
              <a:t>, plays an important role in filtering data between multiple tables. When you load data, Power BI automatically looks for relationships that exist within the data by matching column names. You can also use </a:t>
            </a:r>
            <a:r>
              <a:rPr lang="en-US" b="1" i="0" dirty="0">
                <a:effectLst/>
                <a:latin typeface="Segoe UI" panose="020B0502040204020203" pitchFamily="34" charset="0"/>
              </a:rPr>
              <a:t>Manage Relationships</a:t>
            </a:r>
            <a:r>
              <a:rPr lang="en-US" b="0" i="0" dirty="0">
                <a:effectLst/>
                <a:latin typeface="Segoe UI" panose="020B0502040204020203" pitchFamily="34" charset="0"/>
              </a:rPr>
              <a:t> to edit these options manually.</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The following are different types of cardinality that you'll find in Power BI.</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Many-to-one (*:1) or one-to-many (1: *) cardinality:</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Describes a relationship in which you have many instances of a value in one column that are related to only one unique corresponding instance in another column.</a:t>
            </a:r>
          </a:p>
          <a:p>
            <a:pPr marL="171450" indent="-171450" algn="l">
              <a:buFont typeface="Arial" panose="020B0604020202020204" pitchFamily="34" charset="0"/>
              <a:buChar char="•"/>
            </a:pPr>
            <a:r>
              <a:rPr lang="en-US" b="0" i="0" dirty="0">
                <a:effectLst/>
                <a:latin typeface="Segoe UI" panose="020B0502040204020203" pitchFamily="34" charset="0"/>
              </a:rPr>
              <a:t>Describes the directionality between fact and dimension tables.</a:t>
            </a:r>
          </a:p>
          <a:p>
            <a:pPr marL="171450" indent="-171450" algn="l">
              <a:buFont typeface="Arial" panose="020B0604020202020204" pitchFamily="34" charset="0"/>
              <a:buChar char="•"/>
            </a:pPr>
            <a:r>
              <a:rPr lang="en-US" b="0" i="0" dirty="0">
                <a:effectLst/>
                <a:latin typeface="Segoe UI" panose="020B0502040204020203" pitchFamily="34" charset="0"/>
              </a:rPr>
              <a:t>Is the most common type of directionality and is the Power BI default when you are automatically creating relationships.</a:t>
            </a:r>
          </a:p>
          <a:p>
            <a:endParaRPr lang="en-US" b="0" i="0" dirty="0">
              <a:effectLst/>
              <a:latin typeface="Segoe UI" panose="020B0502040204020203" pitchFamily="34" charset="0"/>
            </a:endParaRPr>
          </a:p>
          <a:p>
            <a:r>
              <a:rPr lang="en-US" b="0" i="0" dirty="0">
                <a:effectLst/>
                <a:latin typeface="Segoe UI" panose="020B0502040204020203" pitchFamily="34" charset="0"/>
              </a:rPr>
              <a:t>An example of a one-to-many relationship would be between the CountryName and Territory tables, where you can have many territories that are associated with one unique country.</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Cross-filter direction</a:t>
            </a:r>
          </a:p>
          <a:p>
            <a:pPr algn="l"/>
            <a:r>
              <a:rPr lang="en-US" b="0" i="0" dirty="0">
                <a:effectLst/>
                <a:latin typeface="Segoe UI" panose="020B0502040204020203" pitchFamily="34" charset="0"/>
              </a:rPr>
              <a:t>Data can be filtered on one or both sides of a relationship.</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Cardinality and cross-filter direction</a:t>
            </a:r>
          </a:p>
          <a:p>
            <a:pPr marL="171450" indent="-171450" algn="l">
              <a:buFont typeface="Arial" panose="020B0604020202020204" pitchFamily="34" charset="0"/>
              <a:buChar char="•"/>
            </a:pPr>
            <a:r>
              <a:rPr lang="en-US" b="0" i="0" dirty="0">
                <a:effectLst/>
                <a:latin typeface="Segoe UI" panose="020B0502040204020203" pitchFamily="34" charset="0"/>
              </a:rPr>
              <a:t>For one-to-one relationships, the only option that is available is bi-directional cross-filtering.</a:t>
            </a:r>
          </a:p>
          <a:p>
            <a:pPr marL="171450" indent="-171450" algn="l">
              <a:buFont typeface="Arial" panose="020B0604020202020204" pitchFamily="34" charset="0"/>
              <a:buChar char="•"/>
            </a:pPr>
            <a:r>
              <a:rPr lang="en-US" b="0" i="0" dirty="0">
                <a:effectLst/>
                <a:latin typeface="Segoe UI" panose="020B0502040204020203" pitchFamily="34" charset="0"/>
              </a:rPr>
              <a:t>For many-to-many relationships, you can choose to filter in a single direction or in both directions by using bi-directional cross-filtering.</a:t>
            </a:r>
          </a:p>
          <a:p>
            <a:pPr algn="l"/>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Consider the scenario where you are tasked with building a visual that examines budgets for customers and accounts. You can have multiple customers on the same account and multiple accounts with the same customer, so you know that you need to create a many-to-many relationship.</a:t>
            </a:r>
          </a:p>
          <a:p>
            <a:endParaRPr lang="en-US" b="0" i="0" dirty="0">
              <a:effectLst/>
              <a:latin typeface="Segoe UI" panose="020B0502040204020203" pitchFamily="34" charset="0"/>
            </a:endParaRPr>
          </a:p>
          <a:p>
            <a:r>
              <a:rPr lang="en-US" b="0" i="0" dirty="0">
                <a:solidFill>
                  <a:srgbClr val="373737"/>
                </a:solidFill>
                <a:effectLst/>
                <a:latin typeface="Roboto"/>
              </a:rPr>
              <a:t>A many-to-many relationship occurs when multiple records in a table are associated with multiple records in another table. For example, a many-to-many relationship exists between employees and projects: employees can work on various projects, and a project can have many employees working on it.</a:t>
            </a:r>
          </a:p>
          <a:p>
            <a:endParaRPr lang="en-US" b="0" i="0" dirty="0">
              <a:solidFill>
                <a:srgbClr val="373737"/>
              </a:solidFill>
              <a:effectLst/>
              <a:latin typeface="Roboto"/>
            </a:endParaRPr>
          </a:p>
          <a:p>
            <a:r>
              <a:rPr lang="en-US" b="1" i="0" dirty="0">
                <a:solidFill>
                  <a:srgbClr val="373737"/>
                </a:solidFill>
                <a:effectLst/>
                <a:latin typeface="Roboto"/>
              </a:rPr>
              <a:t>&lt;Click&gt;</a:t>
            </a:r>
            <a:endParaRPr lang="en-US" b="1" i="0" dirty="0">
              <a:solidFill>
                <a:srgbClr val="373737"/>
              </a:solidFill>
              <a:effectLst/>
              <a:latin typeface="Segoe UI" panose="020B0502040204020203" pitchFamily="34" charset="0"/>
            </a:endParaRPr>
          </a:p>
          <a:p>
            <a:endParaRPr lang="en-US" b="0" i="0" dirty="0">
              <a:solidFill>
                <a:srgbClr val="373737"/>
              </a:solidFill>
              <a:effectLst/>
              <a:latin typeface="Segoe UI" panose="020B0502040204020203" pitchFamily="34" charset="0"/>
            </a:endParaRPr>
          </a:p>
          <a:p>
            <a:r>
              <a:rPr lang="en-US" b="0" i="0" dirty="0">
                <a:effectLst/>
                <a:latin typeface="Segoe UI" panose="020B0502040204020203" pitchFamily="34" charset="0"/>
              </a:rPr>
              <a:t>To create this relationship, go to </a:t>
            </a:r>
            <a:r>
              <a:rPr lang="en-US" b="1" i="0" dirty="0">
                <a:effectLst/>
                <a:latin typeface="Segoe UI" panose="020B0502040204020203" pitchFamily="34" charset="0"/>
              </a:rPr>
              <a:t>Manage Relationships</a:t>
            </a:r>
            <a:r>
              <a:rPr lang="en-US" b="0" i="0" dirty="0">
                <a:effectLst/>
                <a:latin typeface="Segoe UI" panose="020B0502040204020203" pitchFamily="34" charset="0"/>
              </a:rPr>
              <a:t> </a:t>
            </a:r>
            <a:r>
              <a:rPr lang="en-US" b="1" i="0" dirty="0">
                <a:effectLst/>
                <a:latin typeface="Segoe UI" panose="020B0502040204020203" pitchFamily="34" charset="0"/>
              </a:rPr>
              <a:t>&gt;</a:t>
            </a:r>
            <a:r>
              <a:rPr lang="en-US" b="0" i="0" dirty="0">
                <a:effectLst/>
                <a:latin typeface="Segoe UI" panose="020B0502040204020203" pitchFamily="34" charset="0"/>
              </a:rPr>
              <a:t> </a:t>
            </a:r>
            <a:r>
              <a:rPr lang="en-US" b="1" i="0" dirty="0">
                <a:effectLst/>
                <a:latin typeface="Segoe UI" panose="020B0502040204020203" pitchFamily="34" charset="0"/>
              </a:rPr>
              <a:t>New</a:t>
            </a:r>
            <a:r>
              <a:rPr lang="en-US" b="0" i="0" dirty="0">
                <a:effectLst/>
                <a:latin typeface="Segoe UI" panose="020B0502040204020203" pitchFamily="34" charset="0"/>
              </a:rPr>
              <a:t>. In the resulting window, create a relationship between the </a:t>
            </a:r>
            <a:r>
              <a:rPr lang="en-US" b="1" i="0" dirty="0">
                <a:effectLst/>
                <a:latin typeface="Segoe UI" panose="020B0502040204020203" pitchFamily="34" charset="0"/>
              </a:rPr>
              <a:t>Customer ID</a:t>
            </a:r>
            <a:r>
              <a:rPr lang="en-US" b="0" i="0" dirty="0">
                <a:effectLst/>
                <a:latin typeface="Segoe UI" panose="020B0502040204020203" pitchFamily="34" charset="0"/>
              </a:rPr>
              <a:t> column in CustomerTable and AccountTable. The cardinality is set to many-to-many, and the filter type is in both directions. Immediately, you will be warned that you should only use this type of relationship if it is expected that neither column will have unique values because you might get unexpected values. Because you want to filter in both directions, choose </a:t>
            </a:r>
            <a:r>
              <a:rPr lang="en-US" b="1" i="0" dirty="0">
                <a:effectLst/>
                <a:latin typeface="Segoe UI" panose="020B0502040204020203" pitchFamily="34" charset="0"/>
              </a:rPr>
              <a:t>bi-directional cross-filtering</a:t>
            </a:r>
            <a:r>
              <a:rPr lang="en-US" b="0" i="0" dirty="0">
                <a:effectLst/>
                <a:latin typeface="Segoe UI" panose="020B0502040204020203" pitchFamily="34" charset="0"/>
              </a:rPr>
              <a:t>.</a:t>
            </a:r>
            <a:endParaRPr lang="en-US" b="0" i="0" dirty="0">
              <a:solidFill>
                <a:srgbClr val="373737"/>
              </a:solidFill>
              <a:effectLst/>
              <a:latin typeface="Segoe UI" panose="020B0502040204020203" pitchFamily="34" charset="0"/>
            </a:endParaRPr>
          </a:p>
          <a:p>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Modeling data is about establishing and maintaining relationships so that you can effectively visualize the data in the form that your business requires. When you are creating these relationships, a common pitfall that you might encounter are circular relationships.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you are developing reports for the Sales team and are examining the relationships between tables. In a poorly designed data model, Table 1 has a many-to-one relationship with a column in Table 2, but Table 2 has a one-to-many relationship with Table 3 that has its own relationship with Table 1. This web of relationships is difficult to manage and becomes a daunting task to build visuals because it is no longer clear what relationships exist. Therefore, it is important that you are able to identify circular relationships so that your data is usable.</a:t>
            </a:r>
          </a:p>
          <a:p>
            <a:endParaRPr lang="en-US" dirty="0"/>
          </a:p>
          <a:p>
            <a:pPr algn="l"/>
            <a:r>
              <a:rPr lang="en-US" b="1" i="0" dirty="0">
                <a:effectLst/>
                <a:latin typeface="Segoe UI" panose="020B0502040204020203" pitchFamily="34" charset="0"/>
              </a:rPr>
              <a:t>Relationship dependencies</a:t>
            </a:r>
          </a:p>
          <a:p>
            <a:pPr algn="l"/>
            <a:r>
              <a:rPr lang="en-US" b="0" i="0" dirty="0">
                <a:effectLst/>
                <a:latin typeface="Segoe UI" panose="020B0502040204020203" pitchFamily="34" charset="0"/>
              </a:rPr>
              <a:t>To understand circular relationships, you first need to understand dependencies.</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consider that you have the following calculated column </a:t>
            </a:r>
            <a:r>
              <a:rPr lang="en-US" b="1" i="0" dirty="0">
                <a:effectLst/>
                <a:latin typeface="Segoe UI" panose="020B0502040204020203" pitchFamily="34" charset="0"/>
              </a:rPr>
              <a:t>Total</a:t>
            </a:r>
            <a:r>
              <a:rPr lang="en-US" b="0" i="0" dirty="0">
                <a:effectLst/>
                <a:latin typeface="Segoe UI" panose="020B0502040204020203" pitchFamily="34" charset="0"/>
              </a:rPr>
              <a:t> in the Sales table.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Sales[‘TotalCost] = Sales[‘Quantity’] * Sales[‘Price’]</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TotalCost</a:t>
            </a:r>
            <a:r>
              <a:rPr lang="en-US" b="0" i="0" dirty="0">
                <a:effectLst/>
                <a:latin typeface="Segoe UI" panose="020B0502040204020203" pitchFamily="34" charset="0"/>
              </a:rPr>
              <a:t> depends on </a:t>
            </a:r>
            <a:r>
              <a:rPr lang="en-US" b="1" i="0" dirty="0">
                <a:effectLst/>
                <a:latin typeface="Segoe UI" panose="020B0502040204020203" pitchFamily="34" charset="0"/>
              </a:rPr>
              <a:t>Quantity</a:t>
            </a:r>
            <a:r>
              <a:rPr lang="en-US" b="0" i="0" dirty="0">
                <a:effectLst/>
                <a:latin typeface="Segoe UI" panose="020B0502040204020203" pitchFamily="34" charset="0"/>
              </a:rPr>
              <a:t> and </a:t>
            </a:r>
            <a:r>
              <a:rPr lang="en-US" b="1" i="0" dirty="0">
                <a:effectLst/>
                <a:latin typeface="Segoe UI" panose="020B0502040204020203" pitchFamily="34" charset="0"/>
              </a:rPr>
              <a:t>Price</a:t>
            </a:r>
            <a:r>
              <a:rPr lang="en-US" b="0" i="0" dirty="0">
                <a:effectLst/>
                <a:latin typeface="Segoe UI" panose="020B0502040204020203" pitchFamily="34" charset="0"/>
              </a:rPr>
              <a:t>, so if a change occurs in either quantity or price, a change will occur in </a:t>
            </a:r>
            <a:r>
              <a:rPr lang="en-US" b="1" i="0" dirty="0">
                <a:effectLst/>
                <a:latin typeface="Segoe UI" panose="020B0502040204020203" pitchFamily="34" charset="0"/>
              </a:rPr>
              <a:t>TotalCost</a:t>
            </a:r>
            <a:r>
              <a:rPr lang="en-US" b="0" i="0" dirty="0">
                <a:effectLst/>
                <a:latin typeface="Segoe UI" panose="020B0502040204020203" pitchFamily="34" charset="0"/>
              </a:rPr>
              <a:t> as well. This example outlines a dependency of a column on other columns, but you can also have dependencies between measures, tables, and relationships.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Consider the following relationships between </a:t>
            </a:r>
            <a:r>
              <a:rPr lang="en-US" b="1" i="0" dirty="0">
                <a:effectLst/>
                <a:latin typeface="Segoe UI" panose="020B0502040204020203" pitchFamily="34" charset="0"/>
              </a:rPr>
              <a:t>dSalesPerson</a:t>
            </a:r>
            <a:r>
              <a:rPr lang="en-US" b="0" i="0" dirty="0">
                <a:effectLst/>
                <a:latin typeface="Segoe UI" panose="020B0502040204020203" pitchFamily="34" charset="0"/>
              </a:rPr>
              <a:t>, </a:t>
            </a:r>
            <a:r>
              <a:rPr lang="en-US" b="1" i="0" dirty="0">
                <a:effectLst/>
                <a:latin typeface="Segoe UI" panose="020B0502040204020203" pitchFamily="34" charset="0"/>
              </a:rPr>
              <a:t>fSales</a:t>
            </a:r>
            <a:r>
              <a:rPr lang="en-US" b="0" i="0" dirty="0">
                <a:effectLst/>
                <a:latin typeface="Segoe UI" panose="020B0502040204020203" pitchFamily="34" charset="0"/>
              </a:rPr>
              <a:t>, and </a:t>
            </a:r>
            <a:r>
              <a:rPr lang="en-US" b="1" i="0" dirty="0">
                <a:effectLst/>
                <a:latin typeface="Segoe UI" panose="020B0502040204020203" pitchFamily="34" charset="0"/>
              </a:rPr>
              <a:t>dCustomer</a:t>
            </a:r>
            <a:r>
              <a:rPr lang="en-US" b="0" i="0" dirty="0">
                <a:effectLst/>
                <a:latin typeface="Segoe UI" panose="020B0502040204020203" pitchFamily="34" charset="0"/>
              </a:rPr>
              <a:t>. A change in </a:t>
            </a:r>
            <a:r>
              <a:rPr lang="en-US" b="1" i="0" dirty="0">
                <a:effectLst/>
                <a:latin typeface="Segoe UI" panose="020B0502040204020203" pitchFamily="34" charset="0"/>
              </a:rPr>
              <a:t>dCustomer</a:t>
            </a:r>
            <a:r>
              <a:rPr lang="en-US" b="0" i="0" dirty="0">
                <a:effectLst/>
                <a:latin typeface="Segoe UI" panose="020B0502040204020203" pitchFamily="34" charset="0"/>
              </a:rPr>
              <a:t> will result in a change in </a:t>
            </a:r>
            <a:r>
              <a:rPr lang="en-US" b="1" i="0" dirty="0">
                <a:effectLst/>
                <a:latin typeface="Segoe UI" panose="020B0502040204020203" pitchFamily="34" charset="0"/>
              </a:rPr>
              <a:t>fSales</a:t>
            </a:r>
            <a:r>
              <a:rPr lang="en-US" b="0" i="0" dirty="0">
                <a:effectLst/>
                <a:latin typeface="Segoe UI" panose="020B0502040204020203" pitchFamily="34" charset="0"/>
              </a:rPr>
              <a:t>, which results in changes in </a:t>
            </a:r>
            <a:r>
              <a:rPr lang="en-US" b="1" i="0" dirty="0">
                <a:effectLst/>
                <a:latin typeface="Segoe UI" panose="020B0502040204020203" pitchFamily="34" charset="0"/>
              </a:rPr>
              <a:t>dSalesPerson.</a:t>
            </a:r>
            <a:r>
              <a:rPr lang="en-US" b="0" i="0" dirty="0">
                <a:effectLst/>
                <a:latin typeface="Segoe UI" panose="020B0502040204020203" pitchFamily="34" charset="0"/>
              </a:rPr>
              <a:t> These types of dependencies can exist within relationships.</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ability to combine queries is powerful because it allows you to append or merge different tables or queries together. You can combine tables into a single table in the following circumstances: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Too many tables exist, making it difficult to navigate an overly-complicated data model.</a:t>
            </a:r>
          </a:p>
          <a:p>
            <a:pPr marL="171450" indent="-171450" algn="l">
              <a:buFont typeface="Arial" panose="020B0604020202020204" pitchFamily="34" charset="0"/>
              <a:buChar char="•"/>
            </a:pPr>
            <a:r>
              <a:rPr lang="en-US" b="0" i="0" dirty="0">
                <a:effectLst/>
                <a:latin typeface="Segoe UI" panose="020B0502040204020203" pitchFamily="34" charset="0"/>
              </a:rPr>
              <a:t>Several tables have a similar role.</a:t>
            </a:r>
          </a:p>
          <a:p>
            <a:pPr marL="171450" indent="-171450" algn="l">
              <a:buFont typeface="Arial" panose="020B0604020202020204" pitchFamily="34" charset="0"/>
              <a:buChar char="•"/>
            </a:pPr>
            <a:r>
              <a:rPr lang="en-US" b="0" i="0" dirty="0">
                <a:effectLst/>
                <a:latin typeface="Segoe UI" panose="020B0502040204020203" pitchFamily="34" charset="0"/>
              </a:rPr>
              <a:t>A table has only a column or two that can fit into a different table.</a:t>
            </a:r>
          </a:p>
          <a:p>
            <a:pPr marL="171450" indent="-171450" algn="l">
              <a:buFont typeface="Arial" panose="020B0604020202020204" pitchFamily="34" charset="0"/>
              <a:buChar char="•"/>
            </a:pPr>
            <a:r>
              <a:rPr lang="en-US" b="0" i="0" dirty="0">
                <a:effectLst/>
                <a:latin typeface="Segoe UI" panose="020B0502040204020203" pitchFamily="34" charset="0"/>
              </a:rPr>
              <a:t>You want to use several columns from different tables in a custom column.</a:t>
            </a:r>
          </a:p>
          <a:p>
            <a:endParaRPr lang="en-US" dirty="0"/>
          </a:p>
          <a:p>
            <a:r>
              <a:rPr lang="en-US" dirty="0"/>
              <a:t>You can combine queries in two different way: Merging and Appending.</a:t>
            </a:r>
          </a:p>
          <a:p>
            <a:r>
              <a:rPr lang="en-US" b="1" dirty="0"/>
              <a:t>&lt;Click&gt;</a:t>
            </a:r>
          </a:p>
          <a:p>
            <a:endParaRPr lang="en-US" b="1" dirty="0"/>
          </a:p>
          <a:p>
            <a:r>
              <a:rPr lang="en-US" b="1" dirty="0"/>
              <a:t>Append</a:t>
            </a:r>
            <a:r>
              <a:rPr lang="en-US" dirty="0"/>
              <a:t>:</a:t>
            </a:r>
          </a:p>
          <a:p>
            <a:r>
              <a:rPr lang="en-US" b="0" i="0" dirty="0">
                <a:effectLst/>
                <a:latin typeface="Segoe UI" panose="020B0502040204020203" pitchFamily="34" charset="0"/>
              </a:rPr>
              <a:t>When you append queries, you will be adding rows of data to another table or query. For example, you could have two tables, one with 300 rows and another with 100 rows, and when you append queries, you will end up with 400 rows.</a:t>
            </a:r>
          </a:p>
          <a:p>
            <a:endParaRPr lang="en-US" b="0" i="0" dirty="0">
              <a:effectLst/>
              <a:latin typeface="Segoe UI" panose="020B0502040204020203" pitchFamily="34" charset="0"/>
            </a:endParaRPr>
          </a:p>
          <a:p>
            <a:r>
              <a:rPr lang="en-US" b="0" i="0" dirty="0">
                <a:effectLst/>
                <a:latin typeface="Segoe UI" panose="020B0502040204020203" pitchFamily="34" charset="0"/>
              </a:rPr>
              <a:t>Append queries will  NOT remove duplicates. </a:t>
            </a:r>
          </a:p>
          <a:p>
            <a:endParaRPr lang="en-US" b="0" i="0" dirty="0">
              <a:effectLst/>
              <a:latin typeface="Segoe UI" panose="020B0502040204020203" pitchFamily="34" charset="0"/>
            </a:endParaRPr>
          </a:p>
          <a:p>
            <a:r>
              <a:rPr lang="en-US" b="1" i="0" dirty="0">
                <a:effectLst/>
                <a:latin typeface="Segoe UI" panose="020B0502040204020203" pitchFamily="34" charset="0"/>
              </a:rPr>
              <a:t>If the columns in the source queries are not exactly matched: </a:t>
            </a:r>
            <a:r>
              <a:rPr lang="en-US" b="0" i="0" dirty="0">
                <a:solidFill>
                  <a:srgbClr val="404040"/>
                </a:solidFill>
                <a:effectLst/>
                <a:latin typeface="Lato"/>
              </a:rPr>
              <a:t>Append requires columns to be exactly similar to work in the best condition. if columns in source queries are different, append still works, but will create one column in the output per each new column, if one of the sources doesn’t have that column the cell value of that column for those rows will be null.</a:t>
            </a:r>
            <a:endParaRPr lang="en-US" dirty="0"/>
          </a:p>
          <a:p>
            <a:endParaRPr lang="en-US" dirty="0"/>
          </a:p>
          <a:p>
            <a:r>
              <a:rPr lang="en-US" b="1" dirty="0"/>
              <a:t>&lt;CLICK&gt;</a:t>
            </a:r>
          </a:p>
          <a:p>
            <a:endParaRPr lang="en-US" dirty="0"/>
          </a:p>
          <a:p>
            <a:r>
              <a:rPr lang="en-US" b="1" dirty="0"/>
              <a:t>Merge</a:t>
            </a:r>
            <a:r>
              <a:rPr lang="en-US" dirty="0"/>
              <a:t>: </a:t>
            </a:r>
          </a:p>
          <a:p>
            <a:r>
              <a:rPr lang="en-US" b="0" i="0" dirty="0">
                <a:effectLst/>
                <a:latin typeface="Segoe UI" panose="020B0502040204020203" pitchFamily="34" charset="0"/>
              </a:rPr>
              <a:t>When you merge queries, you are combining the data from multiple tables into one based on a column that is common between the tables. This process is similar to the JOIN clause in SQL. Essentially, you will be adding columns from one table (or query) into another. To merge two tables, you must have a column that is the key between the two tables.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choose how to join the two tables together, a process that is also similar to JOIN statements in SQL. These join options include:</a:t>
            </a:r>
          </a:p>
          <a:p>
            <a:pPr marL="171450" indent="-171450" algn="l">
              <a:buFont typeface="Arial" panose="020B0604020202020204" pitchFamily="34" charset="0"/>
              <a:buChar char="•"/>
            </a:pPr>
            <a:r>
              <a:rPr lang="en-US" b="1" i="0" dirty="0">
                <a:effectLst/>
                <a:latin typeface="Segoe UI" panose="020B0502040204020203" pitchFamily="34" charset="0"/>
              </a:rPr>
              <a:t>Left Outer</a:t>
            </a:r>
            <a:r>
              <a:rPr lang="en-US" b="0" i="0" dirty="0">
                <a:effectLst/>
                <a:latin typeface="Segoe UI" panose="020B0502040204020203" pitchFamily="34" charset="0"/>
              </a:rPr>
              <a:t> - Displays all rows from the first table and only the matching rows from the second.</a:t>
            </a:r>
          </a:p>
          <a:p>
            <a:pPr marL="171450" indent="-171450" algn="l">
              <a:buFont typeface="Arial" panose="020B0604020202020204" pitchFamily="34" charset="0"/>
              <a:buChar char="•"/>
            </a:pPr>
            <a:r>
              <a:rPr lang="en-US" b="1" i="0" dirty="0">
                <a:effectLst/>
                <a:latin typeface="Segoe UI" panose="020B0502040204020203" pitchFamily="34" charset="0"/>
              </a:rPr>
              <a:t>Full Outer</a:t>
            </a:r>
            <a:r>
              <a:rPr lang="en-US" b="0" i="0" dirty="0">
                <a:effectLst/>
                <a:latin typeface="Segoe UI" panose="020B0502040204020203" pitchFamily="34" charset="0"/>
              </a:rPr>
              <a:t> - Displays all rows from both tables.</a:t>
            </a:r>
          </a:p>
          <a:p>
            <a:pPr marL="171450" indent="-171450" algn="l">
              <a:buFont typeface="Arial" panose="020B0604020202020204" pitchFamily="34" charset="0"/>
              <a:buChar char="•"/>
            </a:pPr>
            <a:r>
              <a:rPr lang="en-US" b="1" i="0" dirty="0">
                <a:effectLst/>
                <a:latin typeface="Segoe UI" panose="020B0502040204020203" pitchFamily="34" charset="0"/>
              </a:rPr>
              <a:t>Inner</a:t>
            </a:r>
            <a:r>
              <a:rPr lang="en-US" b="0" i="0" dirty="0">
                <a:effectLst/>
                <a:latin typeface="Segoe UI" panose="020B0502040204020203" pitchFamily="34" charset="0"/>
              </a:rPr>
              <a:t> - Displays the matched rows between the two tables.</a:t>
            </a:r>
          </a:p>
          <a:p>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building a star schema, you will have dimension and fact tables. Fact tables contain information about events such as sales orders, shipping dates, resellers, and suppliers. Dimension tables store details about business entities, such as products or time, and are connected back to fact tables through a relationship.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use hierarchies as one source to help you find detail in dimension tables. These hierarchies form through natural segments in your data. For instance, you can have a hierarchy of dates in which your dates can be segmented into years, months, weeks, and days. Hierarchies are useful because they allow you to drill down into the specifics of your data instead of only seeing the data at a high level.</a:t>
            </a:r>
          </a:p>
          <a:p>
            <a:pPr algn="l"/>
            <a:endParaRPr lang="en-US" b="0" i="0" dirty="0">
              <a:solidFill>
                <a:srgbClr val="D4D4D4"/>
              </a:solidFill>
              <a:effectLst/>
              <a:latin typeface="-apple-system"/>
            </a:endParaRPr>
          </a:p>
          <a:p>
            <a:pPr algn="l"/>
            <a:r>
              <a:rPr lang="en-US" b="1" i="0" dirty="0">
                <a:effectLst/>
                <a:latin typeface="Segoe UI" panose="020B0502040204020203" pitchFamily="34" charset="0"/>
              </a:rPr>
              <a:t>Parent-child hierarchy</a:t>
            </a:r>
          </a:p>
          <a:p>
            <a:pPr algn="l"/>
            <a:r>
              <a:rPr lang="en-US" b="0" i="0" dirty="0">
                <a:effectLst/>
                <a:latin typeface="Segoe UI" panose="020B0502040204020203" pitchFamily="34" charset="0"/>
              </a:rPr>
              <a:t>Int this image, you have an Employee table within the database that tells you important information about the employees, their managers, and their IDs. When looking at this table, you notice that </a:t>
            </a:r>
            <a:r>
              <a:rPr lang="en-US" b="1" i="0" dirty="0">
                <a:effectLst/>
                <a:latin typeface="Segoe UI" panose="020B0502040204020203" pitchFamily="34" charset="0"/>
              </a:rPr>
              <a:t>Roy F</a:t>
            </a:r>
            <a:r>
              <a:rPr lang="en-US" b="0" i="0" dirty="0">
                <a:effectLst/>
                <a:latin typeface="Segoe UI" panose="020B0502040204020203" pitchFamily="34" charset="0"/>
              </a:rPr>
              <a:t> has been repeated multiple times in the </a:t>
            </a:r>
            <a:r>
              <a:rPr lang="en-US" b="1" i="0" dirty="0">
                <a:effectLst/>
                <a:latin typeface="Segoe UI" panose="020B0502040204020203" pitchFamily="34" charset="0"/>
              </a:rPr>
              <a:t>Manager</a:t>
            </a:r>
            <a:r>
              <a:rPr lang="en-US" b="0" i="0" dirty="0">
                <a:effectLst/>
                <a:latin typeface="Segoe UI" panose="020B0502040204020203" pitchFamily="34" charset="0"/>
              </a:rPr>
              <a:t> column. As the image shows, multiple employees can have the same manager, which indicates a hierarchy between managers and employees.</a:t>
            </a:r>
          </a:p>
          <a:p>
            <a:pPr algn="l"/>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role-playing dimension</a:t>
            </a:r>
            <a:r>
              <a:rPr lang="en-US" b="0" i="0" dirty="0">
                <a:solidFill>
                  <a:srgbClr val="171717"/>
                </a:solidFill>
                <a:effectLst/>
                <a:latin typeface="Segoe UI" panose="020B0502040204020203" pitchFamily="34" charset="0"/>
              </a:rPr>
              <a:t> is a dimension that can filter related facts differently.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For example, at Adventure Works, the date dimension table has three relationships to the reseller sales facts. The same dimension table can be used to filter the facts by order date, ship date, or delivery date.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Role-playing dimensions have multiple valid relationships with fact tables, meaning that the same dimension can be used to filter multiple columns or tables of data. As a result, you can filter data differently depending on what information you need to retrieve. This topic is complex, so it is only introduced in this section. Working with role-playing dimensions requires complex DAX functions that will be discussed in later sections.</a:t>
            </a:r>
          </a:p>
          <a:p>
            <a:pPr algn="l"/>
            <a:endParaRPr lang="en-US" b="0" i="0" dirty="0">
              <a:solidFill>
                <a:srgbClr val="D4D4D4"/>
              </a:solidFill>
              <a:effectLst/>
              <a:latin typeface="Segoe UI" panose="020B0502040204020203" pitchFamily="34" charset="0"/>
            </a:endParaRPr>
          </a:p>
          <a:p>
            <a:pPr algn="l"/>
            <a:r>
              <a:rPr lang="en-US" b="0" i="0" dirty="0">
                <a:effectLst/>
                <a:latin typeface="Segoe UI" panose="020B0502040204020203" pitchFamily="34" charset="0"/>
              </a:rPr>
              <a:t>This visual shows the Calendar, Sales, and Order tables. Calendar is the dimension table, while Sales and Order are fact tables. The dimension table has two relationships: one with Sales and one with Order. This example is of a role-playing dimension because the Calendar table can be used to group data in both Sales and Order. If you wanted to build a visual in which the Calendar table references the Order and the Sales tables, the Calendar table would act as a role-playing dimension.</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Consider a situation where you want to create a stacked bar chart of </a:t>
            </a:r>
            <a:r>
              <a:rPr lang="en-US" b="1" i="0" dirty="0">
                <a:effectLst/>
                <a:latin typeface="Segoe UI" panose="020B0502040204020203" pitchFamily="34" charset="0"/>
              </a:rPr>
              <a:t>Total Sales by Category and Subcategory</a:t>
            </a:r>
            <a:r>
              <a:rPr lang="en-US" b="0" i="0" dirty="0">
                <a:effectLst/>
                <a:latin typeface="Segoe UI" panose="020B0502040204020203" pitchFamily="34" charset="0"/>
              </a:rPr>
              <a:t>. You can accomplish this task by creating a hierarchy in the </a:t>
            </a:r>
            <a:r>
              <a:rPr lang="en-US" b="1" i="0" dirty="0">
                <a:effectLst/>
                <a:latin typeface="Segoe UI" panose="020B0502040204020203" pitchFamily="34" charset="0"/>
              </a:rPr>
              <a:t>Product</a:t>
            </a:r>
            <a:r>
              <a:rPr lang="en-US" b="0" i="0" dirty="0">
                <a:effectLst/>
                <a:latin typeface="Segoe UI" panose="020B0502040204020203" pitchFamily="34" charset="0"/>
              </a:rPr>
              <a:t> table for categories and subcategories. </a:t>
            </a:r>
          </a:p>
          <a:p>
            <a:endParaRPr lang="en-US" b="0" i="0" dirty="0">
              <a:effectLst/>
              <a:latin typeface="Segoe UI" panose="020B0502040204020203" pitchFamily="34" charset="0"/>
            </a:endParaRPr>
          </a:p>
          <a:p>
            <a:r>
              <a:rPr lang="en-US" b="0" i="0" dirty="0">
                <a:effectLst/>
                <a:latin typeface="Segoe UI" panose="020B0502040204020203" pitchFamily="34" charset="0"/>
              </a:rPr>
              <a:t>To create a hierarchy, go to the </a:t>
            </a:r>
            <a:r>
              <a:rPr lang="en-US" b="1" i="0" dirty="0">
                <a:effectLst/>
                <a:latin typeface="Segoe UI" panose="020B0502040204020203" pitchFamily="34" charset="0"/>
              </a:rPr>
              <a:t>Fields</a:t>
            </a:r>
            <a:r>
              <a:rPr lang="en-US" b="0" i="0" dirty="0">
                <a:effectLst/>
                <a:latin typeface="Segoe UI" panose="020B0502040204020203" pitchFamily="34" charset="0"/>
              </a:rPr>
              <a:t> pane on Power BI and then right-click the column that you want the hierarchy for. Select </a:t>
            </a:r>
            <a:r>
              <a:rPr lang="en-US" b="1" i="0" dirty="0">
                <a:effectLst/>
                <a:latin typeface="Segoe UI" panose="020B0502040204020203" pitchFamily="34" charset="0"/>
              </a:rPr>
              <a:t>New hierarchy</a:t>
            </a:r>
            <a:r>
              <a:rPr lang="en-US" b="0" i="0" dirty="0">
                <a:effectLst/>
                <a:latin typeface="Segoe UI" panose="020B0502040204020203" pitchFamily="34" charset="0"/>
              </a:rPr>
              <a:t>, as shown in the following figure.</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9/9/2022 11:38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900213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9/9/2022 11:38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838366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Creating a great data model is one of the most important tasks that a data analyst can perform in Microsoft Power BI. By doing this job well, you help make it easier for people to understand your data, which will make building valuable Power BI reports easier for them and for you.</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good data model offers the following benefits:</a:t>
            </a:r>
          </a:p>
          <a:p>
            <a:pPr marL="171450" indent="-171450" algn="l">
              <a:buFont typeface="Arial" panose="020B0604020202020204" pitchFamily="34" charset="0"/>
              <a:buChar char="•"/>
            </a:pPr>
            <a:r>
              <a:rPr lang="en-US" b="0" i="0" dirty="0">
                <a:effectLst/>
                <a:latin typeface="Segoe UI" panose="020B0502040204020203" pitchFamily="34" charset="0"/>
              </a:rPr>
              <a:t>Data exploration is faster.</a:t>
            </a:r>
          </a:p>
          <a:p>
            <a:pPr marL="171450" indent="-171450" algn="l">
              <a:buFont typeface="Arial" panose="020B0604020202020204" pitchFamily="34" charset="0"/>
              <a:buChar char="•"/>
            </a:pPr>
            <a:r>
              <a:rPr lang="en-US" b="0" i="0" dirty="0">
                <a:effectLst/>
                <a:latin typeface="Segoe UI" panose="020B0502040204020203" pitchFamily="34" charset="0"/>
              </a:rPr>
              <a:t>Aggregations are simpler to build.</a:t>
            </a:r>
          </a:p>
          <a:p>
            <a:pPr marL="171450" indent="-171450" algn="l">
              <a:buFont typeface="Arial" panose="020B0604020202020204" pitchFamily="34" charset="0"/>
              <a:buChar char="•"/>
            </a:pPr>
            <a:r>
              <a:rPr lang="en-US" b="0" i="0" dirty="0">
                <a:effectLst/>
                <a:latin typeface="Segoe UI" panose="020B0502040204020203" pitchFamily="34" charset="0"/>
              </a:rPr>
              <a:t>Reports are more accurate.</a:t>
            </a:r>
          </a:p>
          <a:p>
            <a:pPr marL="171450" indent="-171450" algn="l">
              <a:buFont typeface="Arial" panose="020B0604020202020204" pitchFamily="34" charset="0"/>
              <a:buChar char="•"/>
            </a:pPr>
            <a:r>
              <a:rPr lang="en-US" b="0" i="0" dirty="0">
                <a:effectLst/>
                <a:latin typeface="Segoe UI" panose="020B0502040204020203" pitchFamily="34" charset="0"/>
              </a:rPr>
              <a:t>Writing reports takes less time.</a:t>
            </a:r>
          </a:p>
          <a:p>
            <a:pPr marL="171450" indent="-171450" algn="l">
              <a:buFont typeface="Arial" panose="020B0604020202020204" pitchFamily="34" charset="0"/>
              <a:buChar char="•"/>
            </a:pPr>
            <a:r>
              <a:rPr lang="en-US" b="0" i="0" dirty="0">
                <a:effectLst/>
                <a:latin typeface="Segoe UI" panose="020B0502040204020203" pitchFamily="34" charset="0"/>
              </a:rPr>
              <a:t>Reports are easier to maintain in the future.</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Providing set rules for what makes a good data model is difficult because all data is different, and the usage of that data varies. Generally, a smaller data model is better because it will perform faster and will be simpler to use. However, defining what a smaller data model entails is equally as problematic because it's a heuristic and subjective concept.</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Power BI allows relationships to be built from tables with different data sources, a powerful function that enables you to pull one table from Microsoft Excel and another from a relational database. You would then create the relationship between those two tables and treat them as a unified dataset.</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Relationships are defined between tables through primary and foreign keys. Primary keys are column(s) that identify each unique, non-null data row. Each row is assigned a unique value, which can be referred to by this simple value: the primary key. This process becomes important when you are referencing rows in a different table, which is what foreign keys do. Relationships between tables are formed when you have primary and foreign keys in common between different tables.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allows relationships to be built from tables with different data sources, a powerful function that enables you to pull one table from Microsoft Excel and another from a relational database. You would then create the relationship between those two tables and treat them as a unified dataset.</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&lt;CLICK&gt;</a:t>
            </a:r>
          </a:p>
          <a:p>
            <a:endParaRPr lang="en-US" dirty="0"/>
          </a:p>
          <a:p>
            <a:r>
              <a:rPr lang="en-US" b="0" i="0" dirty="0">
                <a:effectLst/>
                <a:latin typeface="Segoe UI" panose="020B0502040204020203" pitchFamily="34" charset="0"/>
              </a:rPr>
              <a:t>To manage these relationships, go to </a:t>
            </a:r>
            <a:r>
              <a:rPr lang="en-US" b="1" i="0" dirty="0">
                <a:effectLst/>
                <a:latin typeface="Segoe UI" panose="020B0502040204020203" pitchFamily="34" charset="0"/>
              </a:rPr>
              <a:t>Manage Relationships</a:t>
            </a:r>
            <a:r>
              <a:rPr lang="en-US" b="0" i="0" dirty="0">
                <a:effectLst/>
                <a:latin typeface="Segoe UI" panose="020B0502040204020203" pitchFamily="34" charset="0"/>
              </a:rPr>
              <a:t> on the ribbon, where the following window will appear.</a:t>
            </a:r>
          </a:p>
          <a:p>
            <a:endParaRPr lang="en-US" b="0" i="0" dirty="0">
              <a:effectLst/>
              <a:latin typeface="Segoe UI" panose="020B0502040204020203" pitchFamily="34" charset="0"/>
            </a:endParaRPr>
          </a:p>
          <a:p>
            <a:r>
              <a:rPr lang="en-US" b="0" i="0" dirty="0">
                <a:effectLst/>
                <a:latin typeface="Segoe UI" panose="020B0502040204020203" pitchFamily="34" charset="0"/>
              </a:rPr>
              <a:t>In this view, you can create, edit, and delete relationships between tables and also autodetect relationships that already exist. When you load your data into Power BI, the </a:t>
            </a:r>
            <a:r>
              <a:rPr lang="en-US" b="1" i="0" dirty="0">
                <a:effectLst/>
                <a:latin typeface="Segoe UI" panose="020B0502040204020203" pitchFamily="34" charset="0"/>
              </a:rPr>
              <a:t>Autodetect</a:t>
            </a:r>
            <a:r>
              <a:rPr lang="en-US" b="0" i="0" dirty="0">
                <a:effectLst/>
                <a:latin typeface="Segoe UI" panose="020B0502040204020203" pitchFamily="34" charset="0"/>
              </a:rPr>
              <a:t> feature will help you establish relationships between columns that are named similarly. Relationships can be inactive or active. Only one active relationship can exist between tables.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48513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design a star schema to simplify your data. It's not the only way to simplify your data, but it is a popular method; therefore, every Power BI data analyst should understand it. In a star schema, each table within your dataset is defined as a dimension or a fact table.</a:t>
            </a:r>
          </a:p>
          <a:p>
            <a:endParaRPr lang="en-US" b="0" i="0" dirty="0">
              <a:effectLst/>
              <a:latin typeface="Segoe UI" panose="020B0502040204020203" pitchFamily="34" charset="0"/>
            </a:endParaRPr>
          </a:p>
          <a:p>
            <a:r>
              <a:rPr lang="en-US" b="1" i="0" dirty="0">
                <a:effectLst/>
                <a:latin typeface="Segoe UI" panose="020B0502040204020203" pitchFamily="34" charset="0"/>
              </a:rPr>
              <a:t>Star schema overview</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effectLst/>
                <a:latin typeface="Segoe UI" panose="020B0502040204020203" pitchFamily="34" charset="0"/>
              </a:rPr>
              <a:t>Star Schema</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Requires modelers to classify their model tables as either </a:t>
            </a:r>
            <a:r>
              <a:rPr lang="en-US" b="0" i="1" dirty="0">
                <a:solidFill>
                  <a:srgbClr val="171717"/>
                </a:solidFill>
                <a:effectLst/>
                <a:latin typeface="Segoe UI" panose="020B0502040204020203" pitchFamily="34" charset="0"/>
              </a:rPr>
              <a:t>dimension</a:t>
            </a:r>
            <a:r>
              <a:rPr lang="en-US" b="0" i="0" dirty="0">
                <a:solidFill>
                  <a:srgbClr val="171717"/>
                </a:solidFill>
                <a:effectLst/>
                <a:latin typeface="Segoe UI" panose="020B0502040204020203" pitchFamily="34" charset="0"/>
              </a:rPr>
              <a:t> or </a:t>
            </a:r>
            <a:r>
              <a:rPr lang="en-US" b="0" i="1" dirty="0">
                <a:solidFill>
                  <a:srgbClr val="171717"/>
                </a:solidFill>
                <a:effectLst/>
                <a:latin typeface="Segoe UI" panose="020B0502040204020203" pitchFamily="34" charset="0"/>
              </a:rPr>
              <a:t>fact</a:t>
            </a:r>
            <a:r>
              <a:rPr lang="en-US" b="0" i="0" dirty="0">
                <a:solidFill>
                  <a:srgbClr val="171717"/>
                </a:solidFill>
                <a:effectLst/>
                <a:latin typeface="Segoe UI" panose="020B0502040204020203" pitchFamily="34" charset="0"/>
              </a:rPr>
              <a:t>.</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Dimension</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Describe business entities—the </a:t>
            </a:r>
            <a:r>
              <a:rPr lang="en-US" b="0" i="1" dirty="0">
                <a:solidFill>
                  <a:srgbClr val="171717"/>
                </a:solidFill>
                <a:effectLst/>
                <a:latin typeface="Segoe UI" panose="020B0502040204020203" pitchFamily="34" charset="0"/>
              </a:rPr>
              <a:t>things</a:t>
            </a:r>
            <a:r>
              <a:rPr lang="en-US" b="0" i="0" dirty="0">
                <a:solidFill>
                  <a:srgbClr val="171717"/>
                </a:solidFill>
                <a:effectLst/>
                <a:latin typeface="Segoe UI" panose="020B0502040204020203" pitchFamily="34" charset="0"/>
              </a:rPr>
              <a:t> you model. Entities can include products, people, places, and concepts including time itself</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Fact</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Store observations or events, and can be sales orders, stock balances, exchange rates, temperatures, etc. </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171717"/>
                </a:solidFill>
                <a:effectLst/>
                <a:latin typeface="Segoe UI" panose="020B0502040204020203" pitchFamily="34" charset="0"/>
              </a:rPr>
              <a:t>A fact table contains dimension key columns that relate to dimension tables, and numeric measure columns. The dimension key columns determine the </a:t>
            </a:r>
            <a:r>
              <a:rPr lang="en-US" b="0" i="1" dirty="0">
                <a:solidFill>
                  <a:srgbClr val="171717"/>
                </a:solidFill>
                <a:effectLst/>
                <a:latin typeface="Segoe UI" panose="020B0502040204020203" pitchFamily="34" charset="0"/>
              </a:rPr>
              <a:t>dimensionality</a:t>
            </a:r>
            <a:r>
              <a:rPr lang="en-US" b="0" i="0" dirty="0">
                <a:solidFill>
                  <a:srgbClr val="171717"/>
                </a:solidFill>
                <a:effectLst/>
                <a:latin typeface="Segoe UI" panose="020B0502040204020203" pitchFamily="34" charset="0"/>
              </a:rPr>
              <a:t> of a fact table, while the dimension key values determine the </a:t>
            </a:r>
            <a:r>
              <a:rPr lang="en-US" b="0" i="1" dirty="0">
                <a:solidFill>
                  <a:srgbClr val="171717"/>
                </a:solidFill>
                <a:effectLst/>
                <a:latin typeface="Segoe UI" panose="020B0502040204020203" pitchFamily="34" charset="0"/>
              </a:rPr>
              <a:t>granularity</a:t>
            </a:r>
            <a:r>
              <a:rPr lang="en-US" b="0" i="0" dirty="0">
                <a:solidFill>
                  <a:srgbClr val="171717"/>
                </a:solidFill>
                <a:effectLst/>
                <a:latin typeface="Segoe UI" panose="020B0502040204020203" pitchFamily="34" charset="0"/>
              </a:rPr>
              <a:t> of a fact table.</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Fact tables are usually much larger than dimension tables because numerous events occur in fact tables, such as individual sales. Dimension tables are typically smaller because you are limited to the number of items that you can filter and group on. For instance, a year contains only so many months, and the United States is comprised of only a certain number of states.</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design a star schema to simplify your data. It's not the only way to simplify your data, but it is a popular method; therefore, every Power BI data analyst should understand it. In a star schema, each table within your dataset is defined as a dimension or a fact table.</a:t>
            </a:r>
          </a:p>
          <a:p>
            <a:endParaRPr lang="en-US" b="0" i="0" dirty="0">
              <a:effectLst/>
              <a:latin typeface="Segoe UI" panose="020B0502040204020203" pitchFamily="34" charset="0"/>
            </a:endParaRPr>
          </a:p>
          <a:p>
            <a:r>
              <a:rPr lang="en-US" b="1" i="0" dirty="0">
                <a:effectLst/>
                <a:latin typeface="Segoe UI" panose="020B0502040204020203" pitchFamily="34" charset="0"/>
              </a:rPr>
              <a:t>Star schema overview</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effectLst/>
                <a:latin typeface="Segoe UI" panose="020B0502040204020203" pitchFamily="34" charset="0"/>
              </a:rPr>
              <a:t>Star Schema</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Requires modelers to classify their model tables as either </a:t>
            </a:r>
            <a:r>
              <a:rPr lang="en-US" b="0" i="1" dirty="0">
                <a:solidFill>
                  <a:srgbClr val="171717"/>
                </a:solidFill>
                <a:effectLst/>
                <a:latin typeface="Segoe UI" panose="020B0502040204020203" pitchFamily="34" charset="0"/>
              </a:rPr>
              <a:t>dimension</a:t>
            </a:r>
            <a:r>
              <a:rPr lang="en-US" b="0" i="0" dirty="0">
                <a:solidFill>
                  <a:srgbClr val="171717"/>
                </a:solidFill>
                <a:effectLst/>
                <a:latin typeface="Segoe UI" panose="020B0502040204020203" pitchFamily="34" charset="0"/>
              </a:rPr>
              <a:t> or </a:t>
            </a:r>
            <a:r>
              <a:rPr lang="en-US" b="0" i="1" dirty="0">
                <a:solidFill>
                  <a:srgbClr val="171717"/>
                </a:solidFill>
                <a:effectLst/>
                <a:latin typeface="Segoe UI" panose="020B0502040204020203" pitchFamily="34" charset="0"/>
              </a:rPr>
              <a:t>fact</a:t>
            </a:r>
            <a:r>
              <a:rPr lang="en-US" b="0" i="0" dirty="0">
                <a:solidFill>
                  <a:srgbClr val="171717"/>
                </a:solidFill>
                <a:effectLst/>
                <a:latin typeface="Segoe UI" panose="020B0502040204020203" pitchFamily="34" charset="0"/>
              </a:rPr>
              <a:t>.</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Dimension</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Describe business entities—the </a:t>
            </a:r>
            <a:r>
              <a:rPr lang="en-US" b="0" i="1" dirty="0">
                <a:solidFill>
                  <a:srgbClr val="171717"/>
                </a:solidFill>
                <a:effectLst/>
                <a:latin typeface="Segoe UI" panose="020B0502040204020203" pitchFamily="34" charset="0"/>
              </a:rPr>
              <a:t>things</a:t>
            </a:r>
            <a:r>
              <a:rPr lang="en-US" b="0" i="0" dirty="0">
                <a:solidFill>
                  <a:srgbClr val="171717"/>
                </a:solidFill>
                <a:effectLst/>
                <a:latin typeface="Segoe UI" panose="020B0502040204020203" pitchFamily="34" charset="0"/>
              </a:rPr>
              <a:t> you model. Entities can include products, people, places, and concepts including time itself</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Fact</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Store observations or events, and can be sales orders, stock balances, exchange rates, temperatures, etc. </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171717"/>
                </a:solidFill>
                <a:effectLst/>
                <a:latin typeface="Segoe UI" panose="020B0502040204020203" pitchFamily="34" charset="0"/>
              </a:rPr>
              <a:t>A fact table contains dimension key columns that relate to dimension tables, and numeric measure columns. The dimension key columns determine the </a:t>
            </a:r>
            <a:r>
              <a:rPr lang="en-US" b="0" i="1" dirty="0">
                <a:solidFill>
                  <a:srgbClr val="171717"/>
                </a:solidFill>
                <a:effectLst/>
                <a:latin typeface="Segoe UI" panose="020B0502040204020203" pitchFamily="34" charset="0"/>
              </a:rPr>
              <a:t>dimensionality</a:t>
            </a:r>
            <a:r>
              <a:rPr lang="en-US" b="0" i="0" dirty="0">
                <a:solidFill>
                  <a:srgbClr val="171717"/>
                </a:solidFill>
                <a:effectLst/>
                <a:latin typeface="Segoe UI" panose="020B0502040204020203" pitchFamily="34" charset="0"/>
              </a:rPr>
              <a:t> of a fact table, while the dimension key values determine the </a:t>
            </a:r>
            <a:r>
              <a:rPr lang="en-US" b="0" i="1" dirty="0">
                <a:solidFill>
                  <a:srgbClr val="171717"/>
                </a:solidFill>
                <a:effectLst/>
                <a:latin typeface="Segoe UI" panose="020B0502040204020203" pitchFamily="34" charset="0"/>
              </a:rPr>
              <a:t>granularity</a:t>
            </a:r>
            <a:r>
              <a:rPr lang="en-US" b="0" i="0" dirty="0">
                <a:solidFill>
                  <a:srgbClr val="171717"/>
                </a:solidFill>
                <a:effectLst/>
                <a:latin typeface="Segoe UI" panose="020B0502040204020203" pitchFamily="34" charset="0"/>
              </a:rPr>
              <a:t> of a fact table.</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Fact tables are usually much larger than dimension tables because numerous events occur in fact tables, such as individual sales. Dimension tables are typically smaller because you are limited to the number of items that you can filter and group on. For instance, a year contains only so many months, and the United States is comprised of only a certain number of states.</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87977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design a star schema to simplify your data. It's not the only way to simplify your data, but it is a popular method; therefore, every Power BI data analyst should understand it. In a star schema, each table within your dataset is defined as a dimension or a fact table.</a:t>
            </a:r>
          </a:p>
          <a:p>
            <a:endParaRPr lang="en-US" b="0" i="0" dirty="0">
              <a:effectLst/>
              <a:latin typeface="Segoe UI" panose="020B0502040204020203" pitchFamily="34" charset="0"/>
            </a:endParaRPr>
          </a:p>
          <a:p>
            <a:r>
              <a:rPr lang="en-US" b="1" i="0" dirty="0">
                <a:effectLst/>
                <a:latin typeface="Segoe UI" panose="020B0502040204020203" pitchFamily="34" charset="0"/>
              </a:rPr>
              <a:t>Star schema overview</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effectLst/>
                <a:latin typeface="Segoe UI" panose="020B0502040204020203" pitchFamily="34" charset="0"/>
              </a:rPr>
              <a:t>Star Schema</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Requires modelers to classify their model tables as either </a:t>
            </a:r>
            <a:r>
              <a:rPr lang="en-US" b="0" i="1" dirty="0">
                <a:solidFill>
                  <a:srgbClr val="171717"/>
                </a:solidFill>
                <a:effectLst/>
                <a:latin typeface="Segoe UI" panose="020B0502040204020203" pitchFamily="34" charset="0"/>
              </a:rPr>
              <a:t>dimension</a:t>
            </a:r>
            <a:r>
              <a:rPr lang="en-US" b="0" i="0" dirty="0">
                <a:solidFill>
                  <a:srgbClr val="171717"/>
                </a:solidFill>
                <a:effectLst/>
                <a:latin typeface="Segoe UI" panose="020B0502040204020203" pitchFamily="34" charset="0"/>
              </a:rPr>
              <a:t> or </a:t>
            </a:r>
            <a:r>
              <a:rPr lang="en-US" b="0" i="1" dirty="0">
                <a:solidFill>
                  <a:srgbClr val="171717"/>
                </a:solidFill>
                <a:effectLst/>
                <a:latin typeface="Segoe UI" panose="020B0502040204020203" pitchFamily="34" charset="0"/>
              </a:rPr>
              <a:t>fact</a:t>
            </a:r>
            <a:r>
              <a:rPr lang="en-US" b="0" i="0" dirty="0">
                <a:solidFill>
                  <a:srgbClr val="171717"/>
                </a:solidFill>
                <a:effectLst/>
                <a:latin typeface="Segoe UI" panose="020B0502040204020203" pitchFamily="34" charset="0"/>
              </a:rPr>
              <a:t>.</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Dimension</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Describe business entities—the </a:t>
            </a:r>
            <a:r>
              <a:rPr lang="en-US" b="0" i="1" dirty="0">
                <a:solidFill>
                  <a:srgbClr val="171717"/>
                </a:solidFill>
                <a:effectLst/>
                <a:latin typeface="Segoe UI" panose="020B0502040204020203" pitchFamily="34" charset="0"/>
              </a:rPr>
              <a:t>things</a:t>
            </a:r>
            <a:r>
              <a:rPr lang="en-US" b="0" i="0" dirty="0">
                <a:solidFill>
                  <a:srgbClr val="171717"/>
                </a:solidFill>
                <a:effectLst/>
                <a:latin typeface="Segoe UI" panose="020B0502040204020203" pitchFamily="34" charset="0"/>
              </a:rPr>
              <a:t> you model. Entities can include products, people, places, and concepts including time itself</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Fact</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Store observations or events, and can be sales orders, stock balances, exchange rates, temperatures, etc. </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171717"/>
                </a:solidFill>
                <a:effectLst/>
                <a:latin typeface="Segoe UI" panose="020B0502040204020203" pitchFamily="34" charset="0"/>
              </a:rPr>
              <a:t>A fact table contains dimension key columns that relate to dimension tables, and numeric measure columns. The dimension key columns determine the </a:t>
            </a:r>
            <a:r>
              <a:rPr lang="en-US" b="0" i="1" dirty="0">
                <a:solidFill>
                  <a:srgbClr val="171717"/>
                </a:solidFill>
                <a:effectLst/>
                <a:latin typeface="Segoe UI" panose="020B0502040204020203" pitchFamily="34" charset="0"/>
              </a:rPr>
              <a:t>dimensionality</a:t>
            </a:r>
            <a:r>
              <a:rPr lang="en-US" b="0" i="0" dirty="0">
                <a:solidFill>
                  <a:srgbClr val="171717"/>
                </a:solidFill>
                <a:effectLst/>
                <a:latin typeface="Segoe UI" panose="020B0502040204020203" pitchFamily="34" charset="0"/>
              </a:rPr>
              <a:t> of a fact table, while the dimension key values determine the </a:t>
            </a:r>
            <a:r>
              <a:rPr lang="en-US" b="0" i="1" dirty="0">
                <a:solidFill>
                  <a:srgbClr val="171717"/>
                </a:solidFill>
                <a:effectLst/>
                <a:latin typeface="Segoe UI" panose="020B0502040204020203" pitchFamily="34" charset="0"/>
              </a:rPr>
              <a:t>granularity</a:t>
            </a:r>
            <a:r>
              <a:rPr lang="en-US" b="0" i="0" dirty="0">
                <a:solidFill>
                  <a:srgbClr val="171717"/>
                </a:solidFill>
                <a:effectLst/>
                <a:latin typeface="Segoe UI" panose="020B0502040204020203" pitchFamily="34" charset="0"/>
              </a:rPr>
              <a:t> of a fact table.</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Fact tables are usually much larger than dimension tables because numerous events occur in fact tables, such as individual sales. Dimension tables are typically smaller because you are limited to the number of items that you can filter and group on. For instance, a year contains only so many months, and the United States is comprised of only a certain number of states.</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390901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users see fewer tables, they will enjoy using your data model considerably more. For example, suppose you've imported dozens of tables from many data sources and now the visual appears disorderly. In this case, you need to ensure that, before you begin working on building reports, your data model and table structure are simplified.</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simple table structure will:</a:t>
            </a:r>
          </a:p>
          <a:p>
            <a:pPr marL="171450" indent="-171450" algn="l">
              <a:buFont typeface="Arial" panose="020B0604020202020204" pitchFamily="34" charset="0"/>
              <a:buChar char="•"/>
            </a:pPr>
            <a:r>
              <a:rPr lang="en-US" b="0" i="0" dirty="0">
                <a:effectLst/>
                <a:latin typeface="Segoe UI" panose="020B0502040204020203" pitchFamily="34" charset="0"/>
              </a:rPr>
              <a:t>Be simple to navigate because of column and table properties that are specific and user-friendly.</a:t>
            </a:r>
          </a:p>
          <a:p>
            <a:pPr marL="171450" indent="-171450" algn="l">
              <a:buFont typeface="Arial" panose="020B0604020202020204" pitchFamily="34" charset="0"/>
              <a:buChar char="•"/>
            </a:pPr>
            <a:r>
              <a:rPr lang="en-US" b="0" i="0" dirty="0">
                <a:effectLst/>
                <a:latin typeface="Segoe UI" panose="020B0502040204020203" pitchFamily="34" charset="0"/>
              </a:rPr>
              <a:t>Have merged or appended tables to simplify the tables within your data structure.</a:t>
            </a:r>
          </a:p>
          <a:p>
            <a:pPr marL="171450" indent="-171450" algn="l">
              <a:buFont typeface="Arial" panose="020B0604020202020204" pitchFamily="34" charset="0"/>
              <a:buChar char="•"/>
            </a:pPr>
            <a:r>
              <a:rPr lang="en-US" b="0" i="0" dirty="0">
                <a:effectLst/>
                <a:latin typeface="Segoe UI" panose="020B0502040204020203" pitchFamily="34" charset="0"/>
              </a:rPr>
              <a:t>Have good-quality relationships between tables that make sense.</a:t>
            </a:r>
          </a:p>
          <a:p>
            <a:endParaRPr lang="en-US" b="0" i="0" dirty="0">
              <a:solidFill>
                <a:srgbClr val="D4D4D4"/>
              </a:solidFill>
              <a:effectLst/>
              <a:latin typeface="-apple-system"/>
            </a:endParaRPr>
          </a:p>
          <a:p>
            <a:r>
              <a:rPr lang="en-US" b="0" i="0" dirty="0">
                <a:solidFill>
                  <a:srgbClr val="D4D4D4"/>
                </a:solidFill>
                <a:effectLst/>
                <a:latin typeface="-apple-system"/>
              </a:rPr>
              <a:t>Configuring table and column properties helps working with a data model much easier and more efficient. </a:t>
            </a:r>
          </a:p>
          <a:p>
            <a:endParaRPr lang="en-US" b="0" i="0" dirty="0">
              <a:solidFill>
                <a:srgbClr val="D4D4D4"/>
              </a:solidFill>
              <a:effectLst/>
              <a:latin typeface="-apple-system"/>
            </a:endParaRPr>
          </a:p>
          <a:p>
            <a:r>
              <a:rPr lang="en-US" b="0" i="0" dirty="0">
                <a:effectLst/>
                <a:latin typeface="Segoe UI" panose="020B0502040204020203" pitchFamily="34" charset="0"/>
              </a:rPr>
              <a:t>The </a:t>
            </a:r>
            <a:r>
              <a:rPr lang="en-US" b="1" i="0" dirty="0">
                <a:effectLst/>
                <a:latin typeface="Segoe UI" panose="020B0502040204020203" pitchFamily="34" charset="0"/>
              </a:rPr>
              <a:t>Model</a:t>
            </a:r>
            <a:r>
              <a:rPr lang="en-US" b="0" i="0" dirty="0">
                <a:effectLst/>
                <a:latin typeface="Segoe UI" panose="020B0502040204020203" pitchFamily="34" charset="0"/>
              </a:rPr>
              <a:t> view in Power BI desktop provides many options within the column properties that you can view or update. A simple method to get to this menu to update the tables and fields is by Ctrl+clicking or Shift+clicking items on this page.</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1" i="0" dirty="0">
                <a:solidFill>
                  <a:srgbClr val="D4D4D4"/>
                </a:solidFill>
                <a:effectLst/>
                <a:latin typeface="-apple-system"/>
              </a:rPr>
              <a:t>The General tab</a:t>
            </a:r>
            <a:r>
              <a:rPr lang="en-US" b="0" i="0" dirty="0">
                <a:solidFill>
                  <a:srgbClr val="D4D4D4"/>
                </a:solidFill>
                <a:effectLst/>
                <a:latin typeface="-apple-system"/>
              </a:rPr>
              <a:t>:</a:t>
            </a:r>
          </a:p>
          <a:p>
            <a:pPr marL="171450" indent="-171450" algn="l">
              <a:buFont typeface="Arial" panose="020B0604020202020204" pitchFamily="34" charset="0"/>
              <a:buChar char="•"/>
            </a:pPr>
            <a:r>
              <a:rPr lang="en-US" b="0" i="0" dirty="0">
                <a:effectLst/>
                <a:latin typeface="Segoe UI" panose="020B0502040204020203" pitchFamily="34" charset="0"/>
              </a:rPr>
              <a:t>Edit the name and description of the column.</a:t>
            </a:r>
          </a:p>
          <a:p>
            <a:pPr marL="171450" indent="-171450" algn="l">
              <a:buFont typeface="Arial" panose="020B0604020202020204" pitchFamily="34" charset="0"/>
              <a:buChar char="•"/>
            </a:pPr>
            <a:r>
              <a:rPr lang="en-US" b="0" i="0" dirty="0">
                <a:effectLst/>
                <a:latin typeface="Segoe UI" panose="020B0502040204020203" pitchFamily="34" charset="0"/>
              </a:rPr>
              <a:t>Add synonyms that can be used to identify the column when you are using the Q&amp;A feature.</a:t>
            </a:r>
          </a:p>
          <a:p>
            <a:pPr marL="171450" indent="-171450" algn="l">
              <a:buFont typeface="Arial" panose="020B0604020202020204" pitchFamily="34" charset="0"/>
              <a:buChar char="•"/>
            </a:pPr>
            <a:r>
              <a:rPr lang="en-US" b="0" i="0" dirty="0">
                <a:effectLst/>
                <a:latin typeface="Segoe UI" panose="020B0502040204020203" pitchFamily="34" charset="0"/>
              </a:rPr>
              <a:t>Add a column into a folder to further organize the table structure.</a:t>
            </a:r>
          </a:p>
          <a:p>
            <a:pPr marL="171450" indent="-171450" algn="l">
              <a:buFont typeface="Arial" panose="020B0604020202020204" pitchFamily="34" charset="0"/>
              <a:buChar char="•"/>
            </a:pPr>
            <a:r>
              <a:rPr lang="en-US" b="0" i="0" dirty="0">
                <a:effectLst/>
                <a:latin typeface="Segoe UI" panose="020B0502040204020203" pitchFamily="34" charset="0"/>
              </a:rPr>
              <a:t>Hide or show the column.</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1" i="0" dirty="0">
                <a:solidFill>
                  <a:srgbClr val="D4D4D4"/>
                </a:solidFill>
                <a:effectLst/>
                <a:latin typeface="-apple-system"/>
              </a:rPr>
              <a:t>The Formatting tab</a:t>
            </a:r>
            <a:r>
              <a:rPr lang="en-US" b="0" i="0" dirty="0">
                <a:solidFill>
                  <a:srgbClr val="D4D4D4"/>
                </a:solidFill>
                <a:effectLst/>
                <a:latin typeface="-apple-system"/>
              </a:rPr>
              <a:t>: </a:t>
            </a:r>
          </a:p>
          <a:p>
            <a:pPr marL="171450" indent="-171450">
              <a:buFont typeface="Arial" panose="020B0604020202020204" pitchFamily="34" charset="0"/>
              <a:buChar char="•"/>
            </a:pPr>
            <a:r>
              <a:rPr lang="en-US" b="0" i="0" dirty="0">
                <a:solidFill>
                  <a:srgbClr val="D4D4D4"/>
                </a:solidFill>
                <a:effectLst/>
                <a:latin typeface="-apple-system"/>
              </a:rPr>
              <a:t>Change data type.</a:t>
            </a:r>
          </a:p>
          <a:p>
            <a:pPr marL="171450" indent="-171450">
              <a:buFont typeface="Arial" panose="020B0604020202020204" pitchFamily="34" charset="0"/>
              <a:buChar char="•"/>
            </a:pPr>
            <a:r>
              <a:rPr lang="en-US" b="0" i="0" dirty="0">
                <a:solidFill>
                  <a:srgbClr val="D4D4D4"/>
                </a:solidFill>
                <a:effectLst/>
                <a:latin typeface="-apple-system"/>
              </a:rPr>
              <a:t>Format the date.</a:t>
            </a:r>
          </a:p>
          <a:p>
            <a:pPr marL="0" indent="0">
              <a:buFont typeface="Arial" panose="020B0604020202020204" pitchFamily="34" charset="0"/>
              <a:buNone/>
            </a:pPr>
            <a:endParaRPr lang="en-US" b="0" i="0" dirty="0">
              <a:solidFill>
                <a:srgbClr val="D4D4D4"/>
              </a:solidFill>
              <a:effectLst/>
              <a:latin typeface="-apple-system"/>
            </a:endParaRPr>
          </a:p>
          <a:p>
            <a:pPr marL="0" indent="0">
              <a:buFont typeface="Arial" panose="020B0604020202020204" pitchFamily="34" charset="0"/>
              <a:buNone/>
            </a:pPr>
            <a:r>
              <a:rPr lang="en-US" b="1" i="0" dirty="0">
                <a:solidFill>
                  <a:srgbClr val="D4D4D4"/>
                </a:solidFill>
                <a:effectLst/>
                <a:latin typeface="-apple-system"/>
              </a:rPr>
              <a:t>The Advanced tab</a:t>
            </a:r>
            <a:r>
              <a:rPr lang="en-US" b="0" i="0" dirty="0">
                <a:solidFill>
                  <a:srgbClr val="D4D4D4"/>
                </a:solidFill>
                <a:effectLst/>
                <a:latin typeface="-apple-system"/>
              </a:rPr>
              <a:t>: </a:t>
            </a:r>
          </a:p>
          <a:p>
            <a:pPr marL="171450" indent="-171450" algn="l">
              <a:buFont typeface="Arial" panose="020B0604020202020204" pitchFamily="34" charset="0"/>
              <a:buChar char="•"/>
            </a:pPr>
            <a:r>
              <a:rPr lang="en-US" b="0" i="0" dirty="0">
                <a:effectLst/>
                <a:latin typeface="Segoe UI" panose="020B0502040204020203" pitchFamily="34" charset="0"/>
              </a:rPr>
              <a:t>Sort by a specific column.</a:t>
            </a:r>
          </a:p>
          <a:p>
            <a:pPr marL="171450" indent="-171450" algn="l">
              <a:buFont typeface="Arial" panose="020B0604020202020204" pitchFamily="34" charset="0"/>
              <a:buChar char="•"/>
            </a:pPr>
            <a:r>
              <a:rPr lang="en-US" b="0" i="0" dirty="0">
                <a:effectLst/>
                <a:latin typeface="Segoe UI" panose="020B0502040204020203" pitchFamily="34" charset="0"/>
              </a:rPr>
              <a:t>Assign a specific category to the data.</a:t>
            </a:r>
          </a:p>
          <a:p>
            <a:pPr marL="171450" indent="-171450" algn="l">
              <a:buFont typeface="Arial" panose="020B0604020202020204" pitchFamily="34" charset="0"/>
              <a:buChar char="•"/>
            </a:pPr>
            <a:r>
              <a:rPr lang="en-US" b="0" i="0" dirty="0">
                <a:effectLst/>
                <a:latin typeface="Segoe UI" panose="020B0502040204020203" pitchFamily="34" charset="0"/>
              </a:rPr>
              <a:t>Summarize the data.</a:t>
            </a:r>
          </a:p>
          <a:p>
            <a:pPr marL="171450" indent="-171450" algn="l">
              <a:buFont typeface="Arial" panose="020B0604020202020204" pitchFamily="34" charset="0"/>
              <a:buChar char="•"/>
            </a:pPr>
            <a:r>
              <a:rPr lang="en-US" b="0" i="0" dirty="0">
                <a:effectLst/>
                <a:latin typeface="Segoe UI" panose="020B0502040204020203" pitchFamily="34" charset="0"/>
              </a:rPr>
              <a:t>Determine if the column or table contains null values.</a:t>
            </a: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3.xml"/><Relationship Id="rId4" Type="http://schemas.openxmlformats.org/officeDocument/2006/relationships/image" Target="../media/image34.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3.xml"/><Relationship Id="rId4" Type="http://schemas.openxmlformats.org/officeDocument/2006/relationships/image" Target="../media/image39.jp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4.jpeg"/><Relationship Id="rId1" Type="http://schemas.openxmlformats.org/officeDocument/2006/relationships/slideMaster" Target="../slideMasters/slideMaster4.xml"/><Relationship Id="rId4" Type="http://schemas.openxmlformats.org/officeDocument/2006/relationships/image" Target="../media/image41.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Master" Target="../slideMasters/slideMaster4.xml"/><Relationship Id="rId5" Type="http://schemas.openxmlformats.org/officeDocument/2006/relationships/image" Target="../media/image50.jpg"/><Relationship Id="rId4" Type="http://schemas.openxmlformats.org/officeDocument/2006/relationships/image" Target="../media/image49.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Master" Target="../slideMasters/slideMaster4.xml"/><Relationship Id="rId4" Type="http://schemas.openxmlformats.org/officeDocument/2006/relationships/image" Target="../media/image53.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3DE96A09-E7B4-42FA-ABDB-5A082D8730A5}"/>
              </a:ext>
            </a:extLst>
          </p:cNvPr>
          <p:cNvSpPr>
            <a:spLocks noGrp="1"/>
          </p:cNvSpPr>
          <p:nvPr>
            <p:ph type="title" hasCustomPrompt="1"/>
          </p:nvPr>
        </p:nvSpPr>
        <p:spPr>
          <a:xfrm>
            <a:off x="450066" y="1447399"/>
            <a:ext cx="4162128" cy="4099727"/>
          </a:xfrm>
          <a:prstGeom prst="rect">
            <a:avLst/>
          </a:prstGeom>
          <a:noFill/>
        </p:spPr>
        <p:txBody>
          <a:bodyPr vert="horz" wrap="square" lIns="0" tIns="0" rIns="0" bIns="0" rtlCol="0" anchor="ctr" anchorCtr="0">
            <a:noAutofit/>
          </a:bodyPr>
          <a:lstStyle>
            <a:lvl1pPr>
              <a:defRPr lang="en-US" sz="4800" b="1" spc="-50" baseline="0" dirty="0">
                <a:solidFill>
                  <a:schemeClr val="tx1"/>
                </a:solidFill>
              </a:defRPr>
            </a:lvl1pPr>
          </a:lstStyle>
          <a:p>
            <a:pPr marL="0" lvl="0">
              <a:lnSpc>
                <a:spcPts val="5600"/>
              </a:lnSpc>
            </a:pPr>
            <a:r>
              <a:rPr lang="en-US" dirty="0"/>
              <a:t>Section title</a:t>
            </a:r>
          </a:p>
        </p:txBody>
      </p:sp>
      <p:pic>
        <p:nvPicPr>
          <p:cNvPr id="4" name="Picture 3" descr="Two people looking at a computer screen that is displaying charts and graphs in Microsoft Power BI.">
            <a:extLst>
              <a:ext uri="{FF2B5EF4-FFF2-40B4-BE49-F238E27FC236}">
                <a16:creationId xmlns:a16="http://schemas.microsoft.com/office/drawing/2014/main" id="{D1CE738E-9C14-4F94-A78C-6E5E687F47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2383" y="1447399"/>
            <a:ext cx="6149591" cy="4099727"/>
          </a:xfrm>
          <a:prstGeom prst="rect">
            <a:avLst/>
          </a:prstGeom>
        </p:spPr>
      </p:pic>
    </p:spTree>
    <p:extLst>
      <p:ext uri="{BB962C8B-B14F-4D97-AF65-F5344CB8AC3E}">
        <p14:creationId xmlns:p14="http://schemas.microsoft.com/office/powerpoint/2010/main" val="338350417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2256212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555921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72212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40754" y="1485899"/>
            <a:ext cx="11568684" cy="547870"/>
          </a:xfrm>
        </p:spPr>
        <p:txBody>
          <a:bodyPr wrap="square" lIns="0" tIns="0" rIns="0" bIns="0" anchor="t">
            <a:noAutofit/>
          </a:bodyPr>
          <a:lstStyle>
            <a:lvl1pPr marL="0" indent="0">
              <a:lnSpc>
                <a:spcPts val="1800"/>
              </a:lnSpc>
              <a:spcBef>
                <a:spcPts val="900"/>
              </a:spcBef>
              <a:buNone/>
              <a:defRPr lang="en-US" sz="1599" b="0" kern="1200" spc="0" baseline="0" dirty="0">
                <a:solidFill>
                  <a:schemeClr val="tx1"/>
                </a:solidFill>
                <a:latin typeface="+mn-lt"/>
                <a:ea typeface="+mn-ea"/>
                <a:cs typeface="+mn-cs"/>
              </a:defRPr>
            </a:lvl1pPr>
            <a:lvl2pPr marL="0" marR="0" indent="0" algn="l" defTabSz="932563" rtl="0" eaLnBrk="1" fontAlgn="auto" latinLnBrk="0" hangingPunct="1">
              <a:lnSpc>
                <a:spcPct val="100000"/>
              </a:lnSpc>
              <a:spcBef>
                <a:spcPts val="612"/>
              </a:spcBef>
              <a:spcAft>
                <a:spcPts val="0"/>
              </a:spcAft>
              <a:buClrTx/>
              <a:buSzPct val="90000"/>
              <a:buFont typeface="Arial" panose="020B0604020202020204" pitchFamily="34" charset="0"/>
              <a:buNone/>
              <a:tabLst/>
              <a:defRPr sz="2448" b="0">
                <a:solidFill>
                  <a:schemeClr val="tx1"/>
                </a:solidFill>
                <a:latin typeface="+mj-lt"/>
              </a:defRPr>
            </a:lvl2pPr>
            <a:lvl3pPr marL="457112" indent="0">
              <a:buNone/>
              <a:defRPr/>
            </a:lvl3pPr>
            <a:lvl4pPr marL="685669" indent="0">
              <a:buNone/>
              <a:defRPr/>
            </a:lvl4pPr>
            <a:lvl5pPr marL="914224" indent="0">
              <a:buNone/>
              <a:defRPr/>
            </a:lvl5pPr>
          </a:lstStyle>
          <a:p>
            <a:pPr marL="0" marR="0" lvl="1" indent="0" algn="l" defTabSz="932563" rtl="0" eaLnBrk="1" fontAlgn="auto" latinLnBrk="0" hangingPunct="1">
              <a:lnSpc>
                <a:spcPct val="100000"/>
              </a:lnSpc>
              <a:spcBef>
                <a:spcPts val="400"/>
              </a:spcBef>
              <a:spcAft>
                <a:spcPts val="600"/>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40754"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363318"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285884"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119583" y="6680282"/>
            <a:ext cx="4197310" cy="14406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918" dirty="0"/>
              <a:t>© Copyright Microsoft Corporation. All rights reserved.</a:t>
            </a:r>
          </a:p>
        </p:txBody>
      </p:sp>
    </p:spTree>
    <p:extLst>
      <p:ext uri="{BB962C8B-B14F-4D97-AF65-F5344CB8AC3E}">
        <p14:creationId xmlns:p14="http://schemas.microsoft.com/office/powerpoint/2010/main" val="24805176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a:t> 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dirty="0"/>
              <a:t>Click icon to add chart</a:t>
            </a:r>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26.png"/><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image" Target="../media/image40.emf"/><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 id="2147484676" r:id="rId30"/>
    <p:sldLayoutId id="2147484677" r:id="rId3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svg"/><Relationship Id="rId9"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0"/>
            <a:ext cx="12434711" cy="6364026"/>
          </a:xfrm>
          <a:prstGeom prst="rect">
            <a:avLst/>
          </a:prstGeom>
        </p:spPr>
      </p:pic>
      <p:sp>
        <p:nvSpPr>
          <p:cNvPr id="6" name="Rectangle 5"/>
          <p:cNvSpPr/>
          <p:nvPr/>
        </p:nvSpPr>
        <p:spPr>
          <a:xfrm>
            <a:off x="882" y="5842647"/>
            <a:ext cx="12434711" cy="1248180"/>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36"/>
          </a:p>
        </p:txBody>
      </p:sp>
      <p:sp>
        <p:nvSpPr>
          <p:cNvPr id="9" name="TextBox 8">
            <a:extLst>
              <a:ext uri="{FF2B5EF4-FFF2-40B4-BE49-F238E27FC236}">
                <a16:creationId xmlns:a16="http://schemas.microsoft.com/office/drawing/2014/main" id="{4D05F42A-3CAF-4589-BFB9-38B97A771304}"/>
              </a:ext>
            </a:extLst>
          </p:cNvPr>
          <p:cNvSpPr txBox="1"/>
          <p:nvPr/>
        </p:nvSpPr>
        <p:spPr>
          <a:xfrm>
            <a:off x="5560381" y="1344901"/>
            <a:ext cx="6875212" cy="584775"/>
          </a:xfrm>
          <a:prstGeom prst="rect">
            <a:avLst/>
          </a:prstGeom>
          <a:noFill/>
        </p:spPr>
        <p:txBody>
          <a:bodyPr wrap="square" rtlCol="0">
            <a:spAutoFit/>
          </a:bodyPr>
          <a:lstStyle/>
          <a:p>
            <a:pPr algn="ctr"/>
            <a:r>
              <a:rPr lang="en-US" sz="3200" b="1">
                <a:solidFill>
                  <a:schemeClr val="bg1"/>
                </a:solidFill>
                <a:latin typeface="Core Sans A 25 ExtraLight" panose="020B0203030302020204" pitchFamily="34" charset="0"/>
              </a:rPr>
              <a:t>Design a Data </a:t>
            </a:r>
            <a:r>
              <a:rPr lang="en-US" sz="3200" b="1" dirty="0">
                <a:solidFill>
                  <a:schemeClr val="bg1"/>
                </a:solidFill>
                <a:latin typeface="Core Sans A 25 ExtraLight" panose="020B0203030302020204" pitchFamily="34" charset="0"/>
              </a:rPr>
              <a:t>Model</a:t>
            </a:r>
            <a:endParaRPr lang="en-US" sz="3200"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8016666" y="5009652"/>
            <a:ext cx="4317176" cy="382308"/>
          </a:xfrm>
          <a:prstGeom prst="rect">
            <a:avLst/>
          </a:prstGeom>
          <a:noFill/>
        </p:spPr>
        <p:txBody>
          <a:bodyPr wrap="square" rtlCol="0">
            <a:spAutoFit/>
          </a:bodyPr>
          <a:lstStyle/>
          <a:p>
            <a:r>
              <a:rPr lang="en-US" sz="1836"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93491" y="4781548"/>
            <a:ext cx="701719" cy="701719"/>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Snowflake Schemas</a:t>
            </a:r>
          </a:p>
        </p:txBody>
      </p:sp>
      <p:sp>
        <p:nvSpPr>
          <p:cNvPr id="4" name="Text Placeholder 3">
            <a:extLst>
              <a:ext uri="{FF2B5EF4-FFF2-40B4-BE49-F238E27FC236}">
                <a16:creationId xmlns:a16="http://schemas.microsoft.com/office/drawing/2014/main" id="{08EE95EC-E203-44BC-80BE-182A80913D66}"/>
              </a:ext>
            </a:extLst>
          </p:cNvPr>
          <p:cNvSpPr>
            <a:spLocks noGrp="1"/>
          </p:cNvSpPr>
          <p:nvPr>
            <p:ph type="body" sz="quarter" idx="10"/>
          </p:nvPr>
        </p:nvSpPr>
        <p:spPr>
          <a:xfrm>
            <a:off x="465138" y="1297920"/>
            <a:ext cx="5284152" cy="4679970"/>
          </a:xfrm>
        </p:spPr>
        <p:txBody>
          <a:bodyPr/>
          <a:lstStyle/>
          <a:p>
            <a:pPr algn="just">
              <a:lnSpc>
                <a:spcPct val="150000"/>
              </a:lnSpc>
              <a:buClrTx/>
            </a:pPr>
            <a:r>
              <a:rPr lang="en-US" sz="2400" dirty="0"/>
              <a:t>A snowflake schema is a variation of the star schema. </a:t>
            </a:r>
          </a:p>
          <a:p>
            <a:pPr algn="just">
              <a:lnSpc>
                <a:spcPct val="150000"/>
              </a:lnSpc>
            </a:pPr>
            <a:r>
              <a:rPr lang="en-US" sz="2400" dirty="0"/>
              <a:t>Dimensions in snowflake schema are stored in multiple related dimension tables</a:t>
            </a:r>
            <a:endParaRPr lang="en-IN" sz="2800" dirty="0"/>
          </a:p>
          <a:p>
            <a:pPr algn="just">
              <a:lnSpc>
                <a:spcPct val="150000"/>
              </a:lnSpc>
              <a:buClrTx/>
            </a:pPr>
            <a:r>
              <a:rPr lang="en-US" sz="2400" dirty="0"/>
              <a:t>The purpose of a snowflake schema is to normalize the denormalized data in a star schema.</a:t>
            </a:r>
          </a:p>
        </p:txBody>
      </p:sp>
      <p:pic>
        <p:nvPicPr>
          <p:cNvPr id="5" name="Picture 4">
            <a:extLst>
              <a:ext uri="{FF2B5EF4-FFF2-40B4-BE49-F238E27FC236}">
                <a16:creationId xmlns:a16="http://schemas.microsoft.com/office/drawing/2014/main" id="{B164AF83-F065-ADE8-23D4-A28E6D9C3945}"/>
              </a:ext>
            </a:extLst>
          </p:cNvPr>
          <p:cNvPicPr>
            <a:picLocks noChangeAspect="1"/>
          </p:cNvPicPr>
          <p:nvPr/>
        </p:nvPicPr>
        <p:blipFill>
          <a:blip r:embed="rId3"/>
          <a:stretch>
            <a:fillRect/>
          </a:stretch>
        </p:blipFill>
        <p:spPr>
          <a:xfrm>
            <a:off x="5880368" y="1043941"/>
            <a:ext cx="6117957" cy="5408847"/>
          </a:xfrm>
          <a:prstGeom prst="rect">
            <a:avLst/>
          </a:prstGeom>
        </p:spPr>
      </p:pic>
    </p:spTree>
    <p:extLst>
      <p:ext uri="{BB962C8B-B14F-4D97-AF65-F5344CB8AC3E}">
        <p14:creationId xmlns:p14="http://schemas.microsoft.com/office/powerpoint/2010/main" val="42371968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Star vs Snowflake Schemas</a:t>
            </a:r>
          </a:p>
        </p:txBody>
      </p:sp>
      <p:sp>
        <p:nvSpPr>
          <p:cNvPr id="4" name="Text Placeholder 3">
            <a:extLst>
              <a:ext uri="{FF2B5EF4-FFF2-40B4-BE49-F238E27FC236}">
                <a16:creationId xmlns:a16="http://schemas.microsoft.com/office/drawing/2014/main" id="{08EE95EC-E203-44BC-80BE-182A80913D66}"/>
              </a:ext>
            </a:extLst>
          </p:cNvPr>
          <p:cNvSpPr>
            <a:spLocks noGrp="1"/>
          </p:cNvSpPr>
          <p:nvPr>
            <p:ph type="body" sz="quarter" idx="10"/>
          </p:nvPr>
        </p:nvSpPr>
        <p:spPr>
          <a:xfrm>
            <a:off x="465138" y="1297920"/>
            <a:ext cx="11650662" cy="4547848"/>
          </a:xfrm>
        </p:spPr>
        <p:txBody>
          <a:bodyPr/>
          <a:lstStyle/>
          <a:p>
            <a:pPr algn="just">
              <a:lnSpc>
                <a:spcPct val="150000"/>
              </a:lnSpc>
              <a:buClrTx/>
            </a:pPr>
            <a:r>
              <a:rPr lang="en-US" sz="2400" b="1" dirty="0"/>
              <a:t>Which one to choose?</a:t>
            </a:r>
          </a:p>
          <a:p>
            <a:pPr algn="just">
              <a:lnSpc>
                <a:spcPct val="150000"/>
              </a:lnSpc>
              <a:buClrTx/>
            </a:pPr>
            <a:endParaRPr lang="en-US" sz="2400" dirty="0"/>
          </a:p>
          <a:p>
            <a:pPr marL="742950" lvl="2" indent="-285750" algn="just">
              <a:lnSpc>
                <a:spcPct val="150000"/>
              </a:lnSpc>
              <a:buClr>
                <a:schemeClr val="tx1">
                  <a:lumMod val="95000"/>
                  <a:lumOff val="5000"/>
                </a:schemeClr>
              </a:buClr>
              <a:buFont typeface="Arial" panose="020B0604020202020204" pitchFamily="34" charset="0"/>
              <a:buChar char="•"/>
            </a:pPr>
            <a:r>
              <a:rPr lang="en-US" sz="2000" dirty="0">
                <a:solidFill>
                  <a:schemeClr val="tx1">
                    <a:lumMod val="95000"/>
                    <a:lumOff val="5000"/>
                  </a:schemeClr>
                </a:solidFill>
                <a:latin typeface="+mn-lt"/>
              </a:rPr>
              <a:t>On one hand, star schemas are simpler, run queries faster, and are easier to set up.</a:t>
            </a:r>
          </a:p>
          <a:p>
            <a:pPr marL="742950" lvl="2" indent="-285750" algn="just">
              <a:lnSpc>
                <a:spcPct val="150000"/>
              </a:lnSpc>
              <a:buClr>
                <a:schemeClr val="tx1">
                  <a:lumMod val="95000"/>
                  <a:lumOff val="5000"/>
                </a:schemeClr>
              </a:buClr>
              <a:buFont typeface="Arial" panose="020B0604020202020204" pitchFamily="34" charset="0"/>
              <a:buChar char="•"/>
            </a:pPr>
            <a:endParaRPr lang="en-US" sz="2000" dirty="0">
              <a:solidFill>
                <a:schemeClr val="tx1">
                  <a:lumMod val="95000"/>
                  <a:lumOff val="5000"/>
                </a:schemeClr>
              </a:solidFill>
              <a:latin typeface="+mn-lt"/>
            </a:endParaRPr>
          </a:p>
          <a:p>
            <a:pPr marL="742950" lvl="2" indent="-285750" algn="just">
              <a:lnSpc>
                <a:spcPct val="150000"/>
              </a:lnSpc>
              <a:buClr>
                <a:schemeClr val="tx1">
                  <a:lumMod val="95000"/>
                  <a:lumOff val="5000"/>
                </a:schemeClr>
              </a:buClr>
              <a:buFont typeface="Arial" panose="020B0604020202020204" pitchFamily="34" charset="0"/>
              <a:buChar char="•"/>
            </a:pPr>
            <a:r>
              <a:rPr lang="en-US" sz="2000" dirty="0">
                <a:solidFill>
                  <a:schemeClr val="tx1">
                    <a:lumMod val="95000"/>
                    <a:lumOff val="5000"/>
                  </a:schemeClr>
                </a:solidFill>
                <a:latin typeface="+mn-lt"/>
              </a:rPr>
              <a:t>On the other hand, snowflake schemas are less prone to data integrity issues, are easier to maintain, and utilize less space.</a:t>
            </a:r>
          </a:p>
          <a:p>
            <a:pPr algn="just">
              <a:lnSpc>
                <a:spcPct val="150000"/>
              </a:lnSpc>
              <a:buClrTx/>
            </a:pPr>
            <a:endParaRPr lang="en-US" sz="2400" dirty="0"/>
          </a:p>
          <a:p>
            <a:pPr algn="just">
              <a:lnSpc>
                <a:spcPct val="150000"/>
              </a:lnSpc>
              <a:buClrTx/>
            </a:pPr>
            <a:r>
              <a:rPr lang="en-US" sz="2400" dirty="0"/>
              <a:t>Based on the tradeoffs above, it depends on which advantage (or disadvantage) best suits your business use cases.</a:t>
            </a:r>
          </a:p>
        </p:txBody>
      </p:sp>
    </p:spTree>
    <p:extLst>
      <p:ext uri="{BB962C8B-B14F-4D97-AF65-F5344CB8AC3E}">
        <p14:creationId xmlns:p14="http://schemas.microsoft.com/office/powerpoint/2010/main" val="21076327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CCE8-55B3-4A87-86E5-C0DF01881890}"/>
              </a:ext>
            </a:extLst>
          </p:cNvPr>
          <p:cNvSpPr>
            <a:spLocks noGrp="1"/>
          </p:cNvSpPr>
          <p:nvPr>
            <p:ph type="title"/>
          </p:nvPr>
        </p:nvSpPr>
        <p:spPr/>
        <p:txBody>
          <a:bodyPr/>
          <a:lstStyle/>
          <a:p>
            <a:r>
              <a:rPr lang="en-US" dirty="0"/>
              <a:t>Review Questions</a:t>
            </a:r>
          </a:p>
        </p:txBody>
      </p:sp>
      <p:sp>
        <p:nvSpPr>
          <p:cNvPr id="3" name="Text Placeholder 2">
            <a:extLst>
              <a:ext uri="{FF2B5EF4-FFF2-40B4-BE49-F238E27FC236}">
                <a16:creationId xmlns:a16="http://schemas.microsoft.com/office/drawing/2014/main" id="{FE26906E-ED2E-4B30-9785-9F4282378398}"/>
              </a:ext>
            </a:extLst>
          </p:cNvPr>
          <p:cNvSpPr>
            <a:spLocks noGrp="1"/>
          </p:cNvSpPr>
          <p:nvPr>
            <p:ph type="body" sz="quarter" idx="10"/>
          </p:nvPr>
        </p:nvSpPr>
        <p:spPr>
          <a:xfrm>
            <a:off x="465138" y="1960860"/>
            <a:ext cx="9572625" cy="2769989"/>
          </a:xfrm>
        </p:spPr>
        <p:txBody>
          <a:bodyPr/>
          <a:lstStyle/>
          <a:p>
            <a:r>
              <a:rPr lang="en-US" sz="2400" dirty="0"/>
              <a:t>Q01 – The two types of tables in a star schema are what?</a:t>
            </a:r>
          </a:p>
          <a:p>
            <a:pPr>
              <a:spcBef>
                <a:spcPts val="1200"/>
              </a:spcBef>
              <a:buFont typeface="Wingdings" panose="05000000000000000000" pitchFamily="2" charset="2"/>
              <a:buChar char="ü"/>
            </a:pPr>
            <a:r>
              <a:rPr lang="en-US" sz="2400" dirty="0"/>
              <a:t>A01 – Dimension and Fact tables.</a:t>
            </a:r>
          </a:p>
          <a:p>
            <a:pPr marL="0" indent="0">
              <a:buNone/>
            </a:pPr>
            <a:endParaRPr lang="en-US" sz="2400" dirty="0"/>
          </a:p>
          <a:p>
            <a:r>
              <a:rPr lang="en-US" sz="2400" dirty="0"/>
              <a:t>Q02 –What is the difference between a fact table and a dimension table?</a:t>
            </a:r>
          </a:p>
          <a:p>
            <a:pPr>
              <a:spcBef>
                <a:spcPts val="1200"/>
              </a:spcBef>
              <a:buFont typeface="Wingdings" panose="05000000000000000000" pitchFamily="2" charset="2"/>
              <a:buChar char="ü"/>
            </a:pPr>
            <a:r>
              <a:rPr lang="en-US" sz="2400" dirty="0"/>
              <a:t>A02 – Fact tables store observations or events while dimension tables contain information about specific entities within the data.</a:t>
            </a:r>
          </a:p>
          <a:p>
            <a:endParaRPr lang="en-US" sz="2400" dirty="0"/>
          </a:p>
        </p:txBody>
      </p:sp>
    </p:spTree>
    <p:extLst>
      <p:ext uri="{BB962C8B-B14F-4D97-AF65-F5344CB8AC3E}">
        <p14:creationId xmlns:p14="http://schemas.microsoft.com/office/powerpoint/2010/main" val="1294692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40819" y="1451684"/>
            <a:ext cx="4739160" cy="4112537"/>
          </a:xfrm>
        </p:spPr>
        <p:txBody>
          <a:bodyPr/>
          <a:lstStyle/>
          <a:p>
            <a:r>
              <a:rPr lang="en-US" dirty="0"/>
              <a:t>Lesson 2:</a:t>
            </a:r>
            <a:br>
              <a:rPr lang="en-US" dirty="0"/>
            </a:br>
            <a:r>
              <a:rPr lang="en-US" dirty="0"/>
              <a:t>Working </a:t>
            </a:r>
            <a:br>
              <a:rPr lang="en-US" dirty="0"/>
            </a:br>
            <a:r>
              <a:rPr lang="en-US" dirty="0"/>
              <a:t>with Tables</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Configure Table and Column Properties</a:t>
            </a:r>
          </a:p>
        </p:txBody>
      </p:sp>
      <p:sp>
        <p:nvSpPr>
          <p:cNvPr id="4" name="Text Placeholder 3">
            <a:extLst>
              <a:ext uri="{FF2B5EF4-FFF2-40B4-BE49-F238E27FC236}">
                <a16:creationId xmlns:a16="http://schemas.microsoft.com/office/drawing/2014/main" id="{A502EDBF-BB41-4E7C-988A-E680E8592211}"/>
              </a:ext>
            </a:extLst>
          </p:cNvPr>
          <p:cNvSpPr>
            <a:spLocks noGrp="1"/>
          </p:cNvSpPr>
          <p:nvPr>
            <p:ph type="body" sz="quarter" idx="10"/>
          </p:nvPr>
        </p:nvSpPr>
        <p:spPr>
          <a:xfrm>
            <a:off x="465138" y="1960860"/>
            <a:ext cx="8240451" cy="1536402"/>
          </a:xfrm>
        </p:spPr>
        <p:txBody>
          <a:bodyPr/>
          <a:lstStyle/>
          <a:p>
            <a:r>
              <a:rPr lang="en-US" sz="2400" dirty="0"/>
              <a:t>Before working on reports, ensure your model and table structure are simplified.</a:t>
            </a:r>
          </a:p>
          <a:p>
            <a:r>
              <a:rPr lang="en-US" sz="2400" dirty="0"/>
              <a:t>A simple table structure will be easy to navigate.</a:t>
            </a:r>
          </a:p>
        </p:txBody>
      </p:sp>
      <p:pic>
        <p:nvPicPr>
          <p:cNvPr id="3" name="Picture 2" descr="An image showing the Table and Column properties dialog through which properties can be set, including data type, sort order, and more.">
            <a:extLst>
              <a:ext uri="{FF2B5EF4-FFF2-40B4-BE49-F238E27FC236}">
                <a16:creationId xmlns:a16="http://schemas.microsoft.com/office/drawing/2014/main" id="{9E6EB2EC-77DA-49E5-814E-C114EDA9B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6631" y="1151286"/>
            <a:ext cx="2591359" cy="5573834"/>
          </a:xfrm>
          <a:prstGeom prst="rect">
            <a:avLst/>
          </a:prstGeom>
        </p:spPr>
      </p:pic>
    </p:spTree>
    <p:extLst>
      <p:ext uri="{BB962C8B-B14F-4D97-AF65-F5344CB8AC3E}">
        <p14:creationId xmlns:p14="http://schemas.microsoft.com/office/powerpoint/2010/main" val="33289470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a Dates Table</a:t>
            </a:r>
          </a:p>
        </p:txBody>
      </p:sp>
      <p:sp>
        <p:nvSpPr>
          <p:cNvPr id="4" name="Text Placeholder 3">
            <a:extLst>
              <a:ext uri="{FF2B5EF4-FFF2-40B4-BE49-F238E27FC236}">
                <a16:creationId xmlns:a16="http://schemas.microsoft.com/office/drawing/2014/main" id="{7E14A73C-6C6A-4172-AFBA-170639A331CC}"/>
              </a:ext>
            </a:extLst>
          </p:cNvPr>
          <p:cNvSpPr>
            <a:spLocks noGrp="1"/>
          </p:cNvSpPr>
          <p:nvPr>
            <p:ph type="body" sz="quarter" idx="10"/>
          </p:nvPr>
        </p:nvSpPr>
        <p:spPr>
          <a:xfrm>
            <a:off x="465138" y="1960860"/>
            <a:ext cx="10069251" cy="615553"/>
          </a:xfrm>
        </p:spPr>
        <p:txBody>
          <a:bodyPr/>
          <a:lstStyle/>
          <a:p>
            <a:pPr marL="0" indent="0">
              <a:buNone/>
            </a:pPr>
            <a:r>
              <a:rPr lang="en-US" sz="2400" dirty="0"/>
              <a:t>Standardize on date formats and ranges that meet company requirements.</a:t>
            </a:r>
          </a:p>
        </p:txBody>
      </p:sp>
      <p:pic>
        <p:nvPicPr>
          <p:cNvPr id="3" name="Picture 2" descr="An image showing an example of a Dates table with a Year, Month, week, and DayoftheWeek column.">
            <a:extLst>
              <a:ext uri="{FF2B5EF4-FFF2-40B4-BE49-F238E27FC236}">
                <a16:creationId xmlns:a16="http://schemas.microsoft.com/office/drawing/2014/main" id="{8DA6983E-B073-4CFB-8CAB-59320588B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64" y="2833074"/>
            <a:ext cx="10173924" cy="2334826"/>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Relationships and Cardinality</a:t>
            </a:r>
          </a:p>
        </p:txBody>
      </p:sp>
      <p:pic>
        <p:nvPicPr>
          <p:cNvPr id="3" name="Picture 2" descr="An image showing two tables, the Territory table and the CountryName table, which  a relationship defined between the two tables.">
            <a:extLst>
              <a:ext uri="{FF2B5EF4-FFF2-40B4-BE49-F238E27FC236}">
                <a16:creationId xmlns:a16="http://schemas.microsoft.com/office/drawing/2014/main" id="{2ED47A90-A15E-4E8B-A1C5-B1B3B58DE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685" y="3588520"/>
            <a:ext cx="10345594" cy="2953162"/>
          </a:xfrm>
          <a:prstGeom prst="rect">
            <a:avLst/>
          </a:prstGeom>
        </p:spPr>
      </p:pic>
      <p:sp>
        <p:nvSpPr>
          <p:cNvPr id="4" name="Text Placeholder 3">
            <a:extLst>
              <a:ext uri="{FF2B5EF4-FFF2-40B4-BE49-F238E27FC236}">
                <a16:creationId xmlns:a16="http://schemas.microsoft.com/office/drawing/2014/main" id="{CB3CDF30-7D1D-4E8E-AB7F-5BFBF35D14FE}"/>
              </a:ext>
            </a:extLst>
          </p:cNvPr>
          <p:cNvSpPr>
            <a:spLocks noGrp="1"/>
          </p:cNvSpPr>
          <p:nvPr>
            <p:ph type="body" sz="quarter" idx="10"/>
          </p:nvPr>
        </p:nvSpPr>
        <p:spPr>
          <a:xfrm>
            <a:off x="465138" y="1960860"/>
            <a:ext cx="9906413" cy="923330"/>
          </a:xfrm>
        </p:spPr>
        <p:txBody>
          <a:bodyPr/>
          <a:lstStyle/>
          <a:p>
            <a:r>
              <a:rPr lang="en-US" sz="2400" dirty="0"/>
              <a:t>Relationship: Formed by correlating rows belonging to different tables.</a:t>
            </a:r>
          </a:p>
          <a:p>
            <a:r>
              <a:rPr lang="en-US" sz="2400" dirty="0"/>
              <a:t>Cardinality: Uniqueness of data values in a column.</a:t>
            </a:r>
          </a:p>
        </p:txBody>
      </p:sp>
      <p:sp>
        <p:nvSpPr>
          <p:cNvPr id="5" name="Speech Bubble: Rectangle 4">
            <a:extLst>
              <a:ext uri="{FF2B5EF4-FFF2-40B4-BE49-F238E27FC236}">
                <a16:creationId xmlns:a16="http://schemas.microsoft.com/office/drawing/2014/main" id="{36A67CC1-FA6A-4438-9DDB-47C53459BCB2}"/>
              </a:ext>
            </a:extLst>
          </p:cNvPr>
          <p:cNvSpPr/>
          <p:nvPr/>
        </p:nvSpPr>
        <p:spPr bwMode="auto">
          <a:xfrm>
            <a:off x="5199017" y="2631289"/>
            <a:ext cx="7040523" cy="657317"/>
          </a:xfrm>
          <a:prstGeom prst="wedgeRectCallout">
            <a:avLst>
              <a:gd name="adj1" fmla="val -39840"/>
              <a:gd name="adj2" fmla="val 91894"/>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 Relationship cardinality refers to the number of rows from one table that are related to another (one to one, one to many, many to many).</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132192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Many-to-many Relationships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430887"/>
          </a:xfrm>
        </p:spPr>
        <p:txBody>
          <a:bodyPr/>
          <a:lstStyle/>
          <a:p>
            <a:pPr>
              <a:lnSpc>
                <a:spcPct val="100000"/>
              </a:lnSpc>
            </a:pPr>
            <a:r>
              <a:rPr lang="en-US" sz="2800" dirty="0">
                <a:latin typeface="Segoe UI Light" panose="020B0502040204020203" pitchFamily="34" charset="0"/>
                <a:cs typeface="Segoe UI Light" panose="020B0502040204020203" pitchFamily="34" charset="0"/>
              </a:rPr>
              <a:t>The</a:t>
            </a:r>
          </a:p>
        </p:txBody>
      </p:sp>
      <p:pic>
        <p:nvPicPr>
          <p:cNvPr id="3" name="Picture 2" descr="An image showing two tables, the Customer table and the Account table, with no relationship defined between them.">
            <a:extLst>
              <a:ext uri="{FF2B5EF4-FFF2-40B4-BE49-F238E27FC236}">
                <a16:creationId xmlns:a16="http://schemas.microsoft.com/office/drawing/2014/main" id="{9F9C8AAA-2777-49BB-B788-F1DECA8B6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42" y="1405404"/>
            <a:ext cx="6277851" cy="3286584"/>
          </a:xfrm>
          <a:prstGeom prst="rect">
            <a:avLst/>
          </a:prstGeom>
        </p:spPr>
      </p:pic>
      <p:pic>
        <p:nvPicPr>
          <p:cNvPr id="5" name="Picture 4" descr="An image showing the Create Relationship dialog through which a relationship is created between the Customer and Account tables, and the type of relationship (many-to-many).">
            <a:extLst>
              <a:ext uri="{FF2B5EF4-FFF2-40B4-BE49-F238E27FC236}">
                <a16:creationId xmlns:a16="http://schemas.microsoft.com/office/drawing/2014/main" id="{55DC1433-9197-4E5B-80DA-2E6CF29A1C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2989" y="1778127"/>
            <a:ext cx="5025220" cy="4841198"/>
          </a:xfrm>
          <a:prstGeom prst="rect">
            <a:avLst/>
          </a:prstGeom>
        </p:spPr>
      </p:pic>
      <p:sp>
        <p:nvSpPr>
          <p:cNvPr id="7" name="Arrow: Circular 6" descr="Arrow pointing to the create relationships window.">
            <a:extLst>
              <a:ext uri="{FF2B5EF4-FFF2-40B4-BE49-F238E27FC236}">
                <a16:creationId xmlns:a16="http://schemas.microsoft.com/office/drawing/2014/main" id="{5FAC3779-C54E-4ABC-882A-390BE76B28BD}"/>
              </a:ext>
            </a:extLst>
          </p:cNvPr>
          <p:cNvSpPr/>
          <p:nvPr/>
        </p:nvSpPr>
        <p:spPr bwMode="auto">
          <a:xfrm rot="1592500" flipV="1">
            <a:off x="4761675" y="4244809"/>
            <a:ext cx="1938990" cy="1495864"/>
          </a:xfrm>
          <a:prstGeom prst="circular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Speech Bubble: Rectangle 7">
            <a:extLst>
              <a:ext uri="{FF2B5EF4-FFF2-40B4-BE49-F238E27FC236}">
                <a16:creationId xmlns:a16="http://schemas.microsoft.com/office/drawing/2014/main" id="{2D7748C3-95EA-4A39-970A-F7A3A952D242}"/>
              </a:ext>
            </a:extLst>
          </p:cNvPr>
          <p:cNvSpPr/>
          <p:nvPr/>
        </p:nvSpPr>
        <p:spPr bwMode="auto">
          <a:xfrm>
            <a:off x="465139" y="5426174"/>
            <a:ext cx="3123881" cy="657317"/>
          </a:xfrm>
          <a:prstGeom prst="wedgeRectCallout">
            <a:avLst>
              <a:gd name="adj1" fmla="val -8373"/>
              <a:gd name="adj2" fmla="val -229800"/>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Customer table contains duplicate values of </a:t>
            </a:r>
            <a:r>
              <a:rPr lang="en-US" sz="1600" dirty="0" err="1">
                <a:solidFill>
                  <a:schemeClr val="tx1"/>
                </a:solidFill>
                <a:ea typeface="Segoe UI" pitchFamily="34" charset="0"/>
                <a:cs typeface="Segoe UI" pitchFamily="34" charset="0"/>
              </a:rPr>
              <a:t>CustID</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383032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Modeling Challenges</a:t>
            </a:r>
          </a:p>
        </p:txBody>
      </p:sp>
      <p:sp>
        <p:nvSpPr>
          <p:cNvPr id="4" name="Text Placeholder 3">
            <a:extLst>
              <a:ext uri="{FF2B5EF4-FFF2-40B4-BE49-F238E27FC236}">
                <a16:creationId xmlns:a16="http://schemas.microsoft.com/office/drawing/2014/main" id="{51A54E50-D0C9-4F92-B598-20C219959A2D}"/>
              </a:ext>
            </a:extLst>
          </p:cNvPr>
          <p:cNvSpPr>
            <a:spLocks noGrp="1"/>
          </p:cNvSpPr>
          <p:nvPr>
            <p:ph type="body" sz="quarter" idx="10"/>
          </p:nvPr>
        </p:nvSpPr>
        <p:spPr>
          <a:xfrm>
            <a:off x="465138" y="1960860"/>
            <a:ext cx="9572625" cy="307777"/>
          </a:xfrm>
        </p:spPr>
        <p:txBody>
          <a:bodyPr/>
          <a:lstStyle/>
          <a:p>
            <a:pPr marL="0" indent="0">
              <a:buNone/>
            </a:pPr>
            <a:r>
              <a:rPr lang="en-US" sz="2400" dirty="0"/>
              <a:t>Circular relationships and relational dependencies.</a:t>
            </a:r>
          </a:p>
        </p:txBody>
      </p:sp>
      <p:pic>
        <p:nvPicPr>
          <p:cNvPr id="7" name="Picture 6" descr="An image showing a circular relationship between three tables, Sales, Sales Territory, and Customer.">
            <a:extLst>
              <a:ext uri="{FF2B5EF4-FFF2-40B4-BE49-F238E27FC236}">
                <a16:creationId xmlns:a16="http://schemas.microsoft.com/office/drawing/2014/main" id="{3BD96648-190A-4872-83E3-A74917FE2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855" y="2595348"/>
            <a:ext cx="7068765" cy="3973503"/>
          </a:xfrm>
          <a:prstGeom prst="rect">
            <a:avLst/>
          </a:prstGeom>
        </p:spPr>
      </p:pic>
      <p:sp>
        <p:nvSpPr>
          <p:cNvPr id="5" name="Speech Bubble: Rectangle 4">
            <a:extLst>
              <a:ext uri="{FF2B5EF4-FFF2-40B4-BE49-F238E27FC236}">
                <a16:creationId xmlns:a16="http://schemas.microsoft.com/office/drawing/2014/main" id="{74E5E844-3DE9-49AA-8F28-05356A5B0ABA}"/>
              </a:ext>
            </a:extLst>
          </p:cNvPr>
          <p:cNvSpPr/>
          <p:nvPr/>
        </p:nvSpPr>
        <p:spPr bwMode="auto">
          <a:xfrm>
            <a:off x="3943350" y="845819"/>
            <a:ext cx="7806690" cy="937261"/>
          </a:xfrm>
          <a:prstGeom prst="wedgeRectCallout">
            <a:avLst>
              <a:gd name="adj1" fmla="val -5201"/>
              <a:gd name="adj2" fmla="val 51012"/>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Suppose, we were to calculate Sales, then which should be the correct relationship</a:t>
            </a:r>
          </a:p>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 Between Sales Territory and Sales  or</a:t>
            </a:r>
          </a:p>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 Between Sales Territory, Customer and Sales</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429848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Combine Queries</a:t>
            </a:r>
          </a:p>
        </p:txBody>
      </p:sp>
      <p:pic>
        <p:nvPicPr>
          <p:cNvPr id="3" name="Picture 2" descr="An image showing the Append dialog box to append rows from one table to the end of another table.">
            <a:extLst>
              <a:ext uri="{FF2B5EF4-FFF2-40B4-BE49-F238E27FC236}">
                <a16:creationId xmlns:a16="http://schemas.microsoft.com/office/drawing/2014/main" id="{05B81E46-0A29-40C7-986D-845120D6D5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558" y="3175740"/>
            <a:ext cx="5289916" cy="3304788"/>
          </a:xfrm>
          <a:prstGeom prst="rect">
            <a:avLst/>
          </a:prstGeom>
        </p:spPr>
      </p:pic>
      <p:pic>
        <p:nvPicPr>
          <p:cNvPr id="5" name="Picture 4" descr="An image showing the Merge dialog box to merge the rows from the Sales table into the Sales Order Details table.">
            <a:extLst>
              <a:ext uri="{FF2B5EF4-FFF2-40B4-BE49-F238E27FC236}">
                <a16:creationId xmlns:a16="http://schemas.microsoft.com/office/drawing/2014/main" id="{38E06034-3912-4E6E-BF8F-9AAAD64BB0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893" y="1411894"/>
            <a:ext cx="5861494" cy="5248664"/>
          </a:xfrm>
          <a:prstGeom prst="rect">
            <a:avLst/>
          </a:prstGeom>
        </p:spPr>
      </p:pic>
      <p:sp>
        <p:nvSpPr>
          <p:cNvPr id="4" name="Text Placeholder 3">
            <a:extLst>
              <a:ext uri="{FF2B5EF4-FFF2-40B4-BE49-F238E27FC236}">
                <a16:creationId xmlns:a16="http://schemas.microsoft.com/office/drawing/2014/main" id="{0B1B16A7-37EA-4628-B590-F17EA21F6A4E}"/>
              </a:ext>
            </a:extLst>
          </p:cNvPr>
          <p:cNvSpPr>
            <a:spLocks noGrp="1"/>
          </p:cNvSpPr>
          <p:nvPr>
            <p:ph type="body" sz="quarter" idx="10"/>
          </p:nvPr>
        </p:nvSpPr>
        <p:spPr>
          <a:xfrm>
            <a:off x="465138" y="1960860"/>
            <a:ext cx="5484725" cy="923330"/>
          </a:xfrm>
        </p:spPr>
        <p:txBody>
          <a:bodyPr/>
          <a:lstStyle/>
          <a:p>
            <a:r>
              <a:rPr lang="en-US" sz="2400" dirty="0"/>
              <a:t>Two methods for combining queries:</a:t>
            </a:r>
          </a:p>
          <a:p>
            <a:pPr marL="571500" lvl="1" indent="-342900">
              <a:buFont typeface="Arial" panose="020B0604020202020204" pitchFamily="34" charset="0"/>
              <a:buChar char="•"/>
            </a:pPr>
            <a:r>
              <a:rPr lang="en-US" dirty="0"/>
              <a:t>Append</a:t>
            </a:r>
          </a:p>
          <a:p>
            <a:pPr marL="571500" lvl="1" indent="-342900">
              <a:buFont typeface="Arial" panose="020B0604020202020204" pitchFamily="34" charset="0"/>
              <a:buChar char="•"/>
            </a:pPr>
            <a:r>
              <a:rPr lang="en-US" dirty="0"/>
              <a:t>Merge</a:t>
            </a:r>
          </a:p>
        </p:txBody>
      </p:sp>
    </p:spTree>
    <p:extLst>
      <p:ext uri="{BB962C8B-B14F-4D97-AF65-F5344CB8AC3E}">
        <p14:creationId xmlns:p14="http://schemas.microsoft.com/office/powerpoint/2010/main" val="1388575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538883"/>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Modeling</a:t>
            </a:r>
          </a:p>
          <a:p>
            <a:pPr>
              <a:lnSpc>
                <a:spcPct val="100000"/>
              </a:lnSpc>
              <a:buFont typeface="Wingdings" panose="05000000000000000000" pitchFamily="2" charset="2"/>
              <a:buChar char="§"/>
            </a:pPr>
            <a:r>
              <a:rPr lang="en-US" dirty="0"/>
              <a:t>Working with Tables</a:t>
            </a:r>
          </a:p>
          <a:p>
            <a:pPr>
              <a:lnSpc>
                <a:spcPct val="100000"/>
              </a:lnSpc>
              <a:buFont typeface="Wingdings" panose="05000000000000000000" pitchFamily="2" charset="2"/>
              <a:buChar char="§"/>
            </a:pPr>
            <a:r>
              <a:rPr lang="en-US" dirty="0"/>
              <a:t>Dimensions and Hierarchies</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CCE8-55B3-4A87-86E5-C0DF01881890}"/>
              </a:ext>
            </a:extLst>
          </p:cNvPr>
          <p:cNvSpPr>
            <a:spLocks noGrp="1"/>
          </p:cNvSpPr>
          <p:nvPr>
            <p:ph type="title"/>
          </p:nvPr>
        </p:nvSpPr>
        <p:spPr/>
        <p:txBody>
          <a:bodyPr/>
          <a:lstStyle/>
          <a:p>
            <a:r>
              <a:rPr lang="en-US" dirty="0"/>
              <a:t>Review Questions </a:t>
            </a:r>
            <a:r>
              <a:rPr lang="en-US" dirty="0">
                <a:solidFill>
                  <a:schemeClr val="bg1"/>
                </a:solidFill>
              </a:rPr>
              <a:t>(1)</a:t>
            </a:r>
          </a:p>
        </p:txBody>
      </p:sp>
      <p:sp>
        <p:nvSpPr>
          <p:cNvPr id="3" name="Text Placeholder 2">
            <a:extLst>
              <a:ext uri="{FF2B5EF4-FFF2-40B4-BE49-F238E27FC236}">
                <a16:creationId xmlns:a16="http://schemas.microsoft.com/office/drawing/2014/main" id="{FE26906E-ED2E-4B30-9785-9F4282378398}"/>
              </a:ext>
            </a:extLst>
          </p:cNvPr>
          <p:cNvSpPr>
            <a:spLocks noGrp="1"/>
          </p:cNvSpPr>
          <p:nvPr>
            <p:ph type="body" sz="quarter" idx="10"/>
          </p:nvPr>
        </p:nvSpPr>
        <p:spPr>
          <a:xfrm>
            <a:off x="465138" y="1960860"/>
            <a:ext cx="9572625" cy="3539430"/>
          </a:xfrm>
        </p:spPr>
        <p:txBody>
          <a:bodyPr/>
          <a:lstStyle/>
          <a:p>
            <a:r>
              <a:rPr lang="en-US" sz="2400" dirty="0"/>
              <a:t>Q01 – What is Cardinality?</a:t>
            </a:r>
          </a:p>
          <a:p>
            <a:pPr>
              <a:spcBef>
                <a:spcPts val="1200"/>
              </a:spcBef>
              <a:buFont typeface="Wingdings" panose="05000000000000000000" pitchFamily="2" charset="2"/>
              <a:buChar char="ü"/>
            </a:pPr>
            <a:r>
              <a:rPr lang="en-US" sz="2400" dirty="0"/>
              <a:t>A01 – Cardinality is a term that is used to describe the uniqueness of the values in a column. Relationship cardinality refers to the number of rows from one table that are related to another (one to one, one to many, many to many).</a:t>
            </a:r>
          </a:p>
          <a:p>
            <a:pPr marL="0" indent="0">
              <a:spcBef>
                <a:spcPts val="1200"/>
              </a:spcBef>
              <a:buNone/>
            </a:pPr>
            <a:endParaRPr lang="en-US" sz="2400" dirty="0"/>
          </a:p>
          <a:p>
            <a:r>
              <a:rPr lang="en-US" sz="2400" dirty="0"/>
              <a:t>Q02 – What is it called when multiple records in one table are associated with multiple records in another table?</a:t>
            </a:r>
          </a:p>
          <a:p>
            <a:pPr>
              <a:spcBef>
                <a:spcPts val="1200"/>
              </a:spcBef>
              <a:buFont typeface="Wingdings" panose="05000000000000000000" pitchFamily="2" charset="2"/>
              <a:buChar char="ü"/>
            </a:pPr>
            <a:r>
              <a:rPr lang="en-US" sz="2400" dirty="0"/>
              <a:t>A02 – many-to-many relationship.</a:t>
            </a:r>
          </a:p>
          <a:p>
            <a:endParaRPr lang="en-US" sz="2400" dirty="0"/>
          </a:p>
        </p:txBody>
      </p:sp>
    </p:spTree>
    <p:extLst>
      <p:ext uri="{BB962C8B-B14F-4D97-AF65-F5344CB8AC3E}">
        <p14:creationId xmlns:p14="http://schemas.microsoft.com/office/powerpoint/2010/main" val="249324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0274" y="1461413"/>
            <a:ext cx="4534879" cy="4078489"/>
          </a:xfrm>
        </p:spPr>
        <p:txBody>
          <a:bodyPr/>
          <a:lstStyle/>
          <a:p>
            <a:r>
              <a:rPr lang="en-US" dirty="0"/>
              <a:t>Lesson 3:</a:t>
            </a:r>
            <a:br>
              <a:rPr lang="en-US" dirty="0"/>
            </a:br>
            <a:r>
              <a:rPr lang="en-US" dirty="0"/>
              <a:t>Dimensions </a:t>
            </a:r>
            <a:br>
              <a:rPr lang="en-US" dirty="0"/>
            </a:br>
            <a:r>
              <a:rPr lang="en-US" dirty="0"/>
              <a:t>and Hierarchies</a:t>
            </a:r>
          </a:p>
        </p:txBody>
      </p:sp>
    </p:spTree>
    <p:extLst>
      <p:ext uri="{BB962C8B-B14F-4D97-AF65-F5344CB8AC3E}">
        <p14:creationId xmlns:p14="http://schemas.microsoft.com/office/powerpoint/2010/main" val="17278039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Dimensions and Hierarchies</a:t>
            </a:r>
          </a:p>
        </p:txBody>
      </p:sp>
      <p:pic>
        <p:nvPicPr>
          <p:cNvPr id="5" name="Picture 4" descr="An image showing an Employee table with a parent-child hierarchy data structure of four columns; EmployeeID, Employee, ManagerID, and Manager.">
            <a:extLst>
              <a:ext uri="{FF2B5EF4-FFF2-40B4-BE49-F238E27FC236}">
                <a16:creationId xmlns:a16="http://schemas.microsoft.com/office/drawing/2014/main" id="{09E02F42-3A1A-4BD6-BB39-3DCF7B22E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37" y="3253522"/>
            <a:ext cx="10972800" cy="2900012"/>
          </a:xfrm>
          <a:prstGeom prst="rect">
            <a:avLst/>
          </a:prstGeom>
        </p:spPr>
      </p:pic>
      <p:sp>
        <p:nvSpPr>
          <p:cNvPr id="3" name="Text Placeholder 2">
            <a:extLst>
              <a:ext uri="{FF2B5EF4-FFF2-40B4-BE49-F238E27FC236}">
                <a16:creationId xmlns:a16="http://schemas.microsoft.com/office/drawing/2014/main" id="{67C576D6-5D49-4D3C-9588-99D8A5B9BDE5}"/>
              </a:ext>
            </a:extLst>
          </p:cNvPr>
          <p:cNvSpPr>
            <a:spLocks noGrp="1"/>
          </p:cNvSpPr>
          <p:nvPr>
            <p:ph type="body" sz="quarter" idx="10"/>
          </p:nvPr>
        </p:nvSpPr>
        <p:spPr>
          <a:xfrm>
            <a:off x="465138" y="1960860"/>
            <a:ext cx="10357350" cy="923330"/>
          </a:xfrm>
        </p:spPr>
        <p:txBody>
          <a:bodyPr/>
          <a:lstStyle/>
          <a:p>
            <a:r>
              <a:rPr lang="en-US" sz="2400" dirty="0"/>
              <a:t>Dimension: Store details about business entities.</a:t>
            </a:r>
          </a:p>
          <a:p>
            <a:r>
              <a:rPr lang="en-US" sz="2400" dirty="0"/>
              <a:t>Hierarchy: Organize data such that one element is ranged over other data.</a:t>
            </a:r>
          </a:p>
        </p:txBody>
      </p:sp>
    </p:spTree>
    <p:extLst>
      <p:ext uri="{BB962C8B-B14F-4D97-AF65-F5344CB8AC3E}">
        <p14:creationId xmlns:p14="http://schemas.microsoft.com/office/powerpoint/2010/main" val="23900536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Role-playing Dimensions</a:t>
            </a:r>
          </a:p>
        </p:txBody>
      </p:sp>
      <p:sp>
        <p:nvSpPr>
          <p:cNvPr id="4" name="Text Placeholder 3">
            <a:extLst>
              <a:ext uri="{FF2B5EF4-FFF2-40B4-BE49-F238E27FC236}">
                <a16:creationId xmlns:a16="http://schemas.microsoft.com/office/drawing/2014/main" id="{73CB29EA-DCB3-4DCB-B46F-8C3DAA2E5944}"/>
              </a:ext>
            </a:extLst>
          </p:cNvPr>
          <p:cNvSpPr>
            <a:spLocks noGrp="1"/>
          </p:cNvSpPr>
          <p:nvPr>
            <p:ph type="body" sz="quarter" idx="10"/>
          </p:nvPr>
        </p:nvSpPr>
        <p:spPr>
          <a:xfrm>
            <a:off x="465139" y="1960860"/>
            <a:ext cx="4106862" cy="1095491"/>
          </a:xfrm>
        </p:spPr>
        <p:txBody>
          <a:bodyPr/>
          <a:lstStyle/>
          <a:p>
            <a:pPr marL="0" indent="0">
              <a:buNone/>
            </a:pPr>
            <a:r>
              <a:rPr lang="en-US" sz="2400" dirty="0"/>
              <a:t>A dimension that can filter related facts differently.</a:t>
            </a:r>
          </a:p>
        </p:txBody>
      </p:sp>
      <p:pic>
        <p:nvPicPr>
          <p:cNvPr id="3" name="Picture 2" descr="An image showing a database model with three tables; Sales, Order, and Calendar, to illustrate role-playing dimensions and filtering.">
            <a:extLst>
              <a:ext uri="{FF2B5EF4-FFF2-40B4-BE49-F238E27FC236}">
                <a16:creationId xmlns:a16="http://schemas.microsoft.com/office/drawing/2014/main" id="{7A580354-96D1-4D02-97F8-B3F4344D2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8615" y="1124760"/>
            <a:ext cx="5853102" cy="5236986"/>
          </a:xfrm>
          <a:prstGeom prst="rect">
            <a:avLst/>
          </a:prstGeom>
        </p:spPr>
      </p:pic>
      <p:sp>
        <p:nvSpPr>
          <p:cNvPr id="2" name="Speech Bubble: Rectangle 1">
            <a:extLst>
              <a:ext uri="{FF2B5EF4-FFF2-40B4-BE49-F238E27FC236}">
                <a16:creationId xmlns:a16="http://schemas.microsoft.com/office/drawing/2014/main" id="{F731CF02-224E-409D-853B-C2EFABFEE056}"/>
              </a:ext>
            </a:extLst>
          </p:cNvPr>
          <p:cNvSpPr/>
          <p:nvPr/>
        </p:nvSpPr>
        <p:spPr bwMode="auto">
          <a:xfrm>
            <a:off x="676405" y="3958225"/>
            <a:ext cx="3795387" cy="1540701"/>
          </a:xfrm>
          <a:prstGeom prst="wedgeRectCallout">
            <a:avLst>
              <a:gd name="adj1" fmla="val 96714"/>
              <a:gd name="adj2" fmla="val 3160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The date dimension table has three relationships to the sales facts. The same dimension table can be used to filter the facts by order date, ship date, or delivery date.</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25374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Creating new Hierarchies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430887"/>
          </a:xfrm>
        </p:spPr>
        <p:txBody>
          <a:bodyPr/>
          <a:lstStyle/>
          <a:p>
            <a:pPr>
              <a:lnSpc>
                <a:spcPct val="100000"/>
              </a:lnSpc>
            </a:pPr>
            <a:r>
              <a:rPr lang="en-US" sz="2800" dirty="0">
                <a:latin typeface="Segoe UI Light" panose="020B0502040204020203" pitchFamily="34" charset="0"/>
                <a:cs typeface="Segoe UI Light" panose="020B0502040204020203" pitchFamily="34" charset="0"/>
              </a:rPr>
              <a:t>Causes:</a:t>
            </a:r>
          </a:p>
        </p:txBody>
      </p:sp>
      <p:pic>
        <p:nvPicPr>
          <p:cNvPr id="3" name="Picture 2" descr="An image showing two report visuals with Category and SubCategory and the affect of hierarchies to allow you to view different levels of data.">
            <a:extLst>
              <a:ext uri="{FF2B5EF4-FFF2-40B4-BE49-F238E27FC236}">
                <a16:creationId xmlns:a16="http://schemas.microsoft.com/office/drawing/2014/main" id="{91AD09B8-6FBE-471A-BD3A-FC4066741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22" y="1765526"/>
            <a:ext cx="11697629" cy="4023125"/>
          </a:xfrm>
          <a:prstGeom prst="rect">
            <a:avLst/>
          </a:prstGeom>
        </p:spPr>
      </p:pic>
    </p:spTree>
    <p:extLst>
      <p:ext uri="{BB962C8B-B14F-4D97-AF65-F5344CB8AC3E}">
        <p14:creationId xmlns:p14="http://schemas.microsoft.com/office/powerpoint/2010/main" val="748546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CCE8-55B3-4A87-86E5-C0DF01881890}"/>
              </a:ext>
            </a:extLst>
          </p:cNvPr>
          <p:cNvSpPr>
            <a:spLocks noGrp="1"/>
          </p:cNvSpPr>
          <p:nvPr>
            <p:ph type="title"/>
          </p:nvPr>
        </p:nvSpPr>
        <p:spPr/>
        <p:txBody>
          <a:bodyPr/>
          <a:lstStyle/>
          <a:p>
            <a:r>
              <a:rPr lang="en-US" dirty="0"/>
              <a:t>Review Questions </a:t>
            </a:r>
            <a:r>
              <a:rPr lang="en-US" dirty="0">
                <a:solidFill>
                  <a:schemeClr val="bg1"/>
                </a:solidFill>
              </a:rPr>
              <a:t>(2)</a:t>
            </a:r>
          </a:p>
        </p:txBody>
      </p:sp>
      <p:sp>
        <p:nvSpPr>
          <p:cNvPr id="3" name="Text Placeholder 2">
            <a:extLst>
              <a:ext uri="{FF2B5EF4-FFF2-40B4-BE49-F238E27FC236}">
                <a16:creationId xmlns:a16="http://schemas.microsoft.com/office/drawing/2014/main" id="{FE26906E-ED2E-4B30-9785-9F4282378398}"/>
              </a:ext>
            </a:extLst>
          </p:cNvPr>
          <p:cNvSpPr>
            <a:spLocks noGrp="1"/>
          </p:cNvSpPr>
          <p:nvPr>
            <p:ph type="body" sz="quarter" idx="10"/>
          </p:nvPr>
        </p:nvSpPr>
        <p:spPr>
          <a:xfrm>
            <a:off x="465138" y="1960860"/>
            <a:ext cx="9572625" cy="2462213"/>
          </a:xfrm>
        </p:spPr>
        <p:txBody>
          <a:bodyPr/>
          <a:lstStyle/>
          <a:p>
            <a:r>
              <a:rPr lang="en-US" sz="2400" dirty="0"/>
              <a:t>Q01 – A dimension that can filter related facts differently is called what?</a:t>
            </a:r>
          </a:p>
          <a:p>
            <a:pPr>
              <a:spcBef>
                <a:spcPts val="1200"/>
              </a:spcBef>
              <a:buFont typeface="Wingdings" panose="05000000000000000000" pitchFamily="2" charset="2"/>
              <a:buChar char="ü"/>
            </a:pPr>
            <a:r>
              <a:rPr lang="en-US" sz="2400" dirty="0"/>
              <a:t>A01 – A role-playing dimension.</a:t>
            </a:r>
          </a:p>
          <a:p>
            <a:pPr marL="0" indent="0">
              <a:buNone/>
            </a:pPr>
            <a:endParaRPr lang="en-US" sz="2400" dirty="0"/>
          </a:p>
          <a:p>
            <a:r>
              <a:rPr lang="en-US" sz="2400" dirty="0"/>
              <a:t>Q02 – What type of table stores details about business entities?</a:t>
            </a:r>
          </a:p>
          <a:p>
            <a:pPr>
              <a:spcBef>
                <a:spcPts val="1200"/>
              </a:spcBef>
              <a:buFont typeface="Wingdings" panose="05000000000000000000" pitchFamily="2" charset="2"/>
              <a:buChar char="ü"/>
            </a:pPr>
            <a:r>
              <a:rPr lang="en-US" sz="2400" dirty="0"/>
              <a:t>A02 – Dimension table.</a:t>
            </a:r>
          </a:p>
          <a:p>
            <a:endParaRPr lang="en-US" sz="2400" dirty="0"/>
          </a:p>
        </p:txBody>
      </p:sp>
    </p:spTree>
    <p:extLst>
      <p:ext uri="{BB962C8B-B14F-4D97-AF65-F5344CB8AC3E}">
        <p14:creationId xmlns:p14="http://schemas.microsoft.com/office/powerpoint/2010/main" val="4290205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Model Data in Power BI Desktop</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w="19050">
            <a:solidFill>
              <a:schemeClr val="accent1"/>
            </a:solidFill>
          </a:ln>
        </p:spPr>
        <p:txBody>
          <a:bodyPr vert="horz" wrap="square" lIns="186521" tIns="139891" rIns="186521" bIns="93260" rtlCol="0">
            <a:noAutofit/>
          </a:bodyPr>
          <a:lstStyle/>
          <a:p>
            <a:r>
              <a:rPr lang="en-US" dirty="0"/>
              <a:t>Lab 02: Model Data in Power BI Desktop</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230881" y="3218871"/>
            <a:ext cx="716110" cy="71621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dirty="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3260" tIns="46630" rIns="93260" bIns="46630" numCol="1" anchor="t" anchorCtr="0" compatLnSpc="1">
                <a:prstTxWarp prst="textNoShape">
                  <a:avLst/>
                </a:prstTxWarp>
              </a:bodyPr>
              <a:lstStyle/>
              <a:p>
                <a:endParaRPr lang="en-US" sz="1764" dirty="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248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Model Data in Power BI Desktop</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w="19050">
            <a:solidFill>
              <a:schemeClr val="accent1"/>
            </a:solidFill>
          </a:ln>
        </p:spPr>
        <p:txBody>
          <a:bodyPr vert="horz" wrap="square" lIns="186521" tIns="139891" rIns="186521" bIns="93260" rtlCol="0">
            <a:noAutofit/>
          </a:bodyPr>
          <a:lstStyle/>
          <a:p>
            <a:r>
              <a:rPr lang="en-US"/>
              <a:t>Lab 03: </a:t>
            </a:r>
            <a:r>
              <a:rPr lang="en-US" dirty="0"/>
              <a:t>Using Parameter Table To Display in Specified Units</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230881" y="3218871"/>
            <a:ext cx="716110" cy="71621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dirty="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3260" tIns="46630" rIns="93260" bIns="46630" numCol="1" anchor="t" anchorCtr="0" compatLnSpc="1">
                <a:prstTxWarp prst="textNoShape">
                  <a:avLst/>
                </a:prstTxWarp>
              </a:bodyPr>
              <a:lstStyle/>
              <a:p>
                <a:endParaRPr lang="en-US" sz="1764" dirty="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4096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99184" y="1471140"/>
            <a:ext cx="4554335" cy="4088217"/>
          </a:xfrm>
        </p:spPr>
        <p:txBody>
          <a:bodyPr/>
          <a:lstStyle/>
          <a:p>
            <a:r>
              <a:rPr lang="en-US" dirty="0"/>
              <a:t>Lesson 1: </a:t>
            </a:r>
            <a:br>
              <a:rPr lang="en-US" dirty="0"/>
            </a:br>
            <a:r>
              <a:rPr lang="en-US" dirty="0"/>
              <a:t>Introduction to Data Modeling</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435D-18BD-4B86-AD6A-60C7B274AC3B}"/>
              </a:ext>
            </a:extLst>
          </p:cNvPr>
          <p:cNvSpPr>
            <a:spLocks noGrp="1"/>
          </p:cNvSpPr>
          <p:nvPr>
            <p:ph type="title"/>
          </p:nvPr>
        </p:nvSpPr>
        <p:spPr/>
        <p:txBody>
          <a:bodyPr/>
          <a:lstStyle/>
          <a:p>
            <a:r>
              <a:rPr lang="en-IN" dirty="0"/>
              <a:t>What is Data Modeling</a:t>
            </a:r>
          </a:p>
        </p:txBody>
      </p:sp>
      <p:sp>
        <p:nvSpPr>
          <p:cNvPr id="3" name="Text Placeholder 2">
            <a:extLst>
              <a:ext uri="{FF2B5EF4-FFF2-40B4-BE49-F238E27FC236}">
                <a16:creationId xmlns:a16="http://schemas.microsoft.com/office/drawing/2014/main" id="{4A9DB849-D9DC-498D-A14A-6350EF1131E2}"/>
              </a:ext>
            </a:extLst>
          </p:cNvPr>
          <p:cNvSpPr>
            <a:spLocks noGrp="1"/>
          </p:cNvSpPr>
          <p:nvPr>
            <p:ph type="body" sz="quarter" idx="10"/>
          </p:nvPr>
        </p:nvSpPr>
        <p:spPr>
          <a:xfrm>
            <a:off x="465138" y="1960860"/>
            <a:ext cx="9572625" cy="3693319"/>
          </a:xfrm>
        </p:spPr>
        <p:txBody>
          <a:bodyPr/>
          <a:lstStyle/>
          <a:p>
            <a:r>
              <a:rPr lang="en-US" dirty="0"/>
              <a:t>The data requirements are initially recorded as a conceptual data model. For example customer information is required to be stored.</a:t>
            </a:r>
          </a:p>
          <a:p>
            <a:endParaRPr lang="en-US" dirty="0"/>
          </a:p>
          <a:p>
            <a:r>
              <a:rPr lang="en-US" dirty="0"/>
              <a:t> The conceptual model is then translated into a logical data model, which documents structures of the data that can be implemented in databases.</a:t>
            </a:r>
          </a:p>
          <a:p>
            <a:endParaRPr lang="en-US" dirty="0"/>
          </a:p>
          <a:p>
            <a:r>
              <a:rPr lang="en-US" dirty="0"/>
              <a:t>The last step in data modeling is transforming the logical data model to a physical data model that organizes the data into tables, and accounts for access, performance and storage details. </a:t>
            </a:r>
          </a:p>
          <a:p>
            <a:endParaRPr lang="en-US" dirty="0"/>
          </a:p>
          <a:p>
            <a:r>
              <a:rPr lang="en-US" b="0" i="0" dirty="0">
                <a:solidFill>
                  <a:srgbClr val="202122"/>
                </a:solidFill>
                <a:effectLst/>
                <a:latin typeface="Arial" panose="020B0604020202020204" pitchFamily="34" charset="0"/>
              </a:rPr>
              <a:t>Data modeling defines not just data elements, but also their structures and the relationships between them</a:t>
            </a:r>
            <a:endParaRPr lang="en-IN" dirty="0"/>
          </a:p>
        </p:txBody>
      </p:sp>
    </p:spTree>
    <p:extLst>
      <p:ext uri="{BB962C8B-B14F-4D97-AF65-F5344CB8AC3E}">
        <p14:creationId xmlns:p14="http://schemas.microsoft.com/office/powerpoint/2010/main" val="13452158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5C67-F8A0-49D9-9B7C-B268FA864B2D}"/>
              </a:ext>
            </a:extLst>
          </p:cNvPr>
          <p:cNvSpPr>
            <a:spLocks noGrp="1"/>
          </p:cNvSpPr>
          <p:nvPr>
            <p:ph type="title"/>
          </p:nvPr>
        </p:nvSpPr>
        <p:spPr/>
        <p:txBody>
          <a:bodyPr/>
          <a:lstStyle/>
          <a:p>
            <a:r>
              <a:rPr lang="en-US" dirty="0"/>
              <a:t>Conceptual Data Model</a:t>
            </a:r>
            <a:endParaRPr lang="en-IN" dirty="0"/>
          </a:p>
        </p:txBody>
      </p:sp>
      <p:pic>
        <p:nvPicPr>
          <p:cNvPr id="4" name="Picture 3">
            <a:extLst>
              <a:ext uri="{FF2B5EF4-FFF2-40B4-BE49-F238E27FC236}">
                <a16:creationId xmlns:a16="http://schemas.microsoft.com/office/drawing/2014/main" id="{A69E782A-2477-A142-EE6D-FA981F8760DC}"/>
              </a:ext>
            </a:extLst>
          </p:cNvPr>
          <p:cNvPicPr>
            <a:picLocks noChangeAspect="1"/>
          </p:cNvPicPr>
          <p:nvPr/>
        </p:nvPicPr>
        <p:blipFill>
          <a:blip r:embed="rId2"/>
          <a:stretch>
            <a:fillRect/>
          </a:stretch>
        </p:blipFill>
        <p:spPr>
          <a:xfrm>
            <a:off x="4506092" y="1844175"/>
            <a:ext cx="7366233" cy="3663505"/>
          </a:xfrm>
          <a:prstGeom prst="rect">
            <a:avLst/>
          </a:prstGeom>
        </p:spPr>
      </p:pic>
      <p:sp>
        <p:nvSpPr>
          <p:cNvPr id="5" name="Content Placeholder 12">
            <a:extLst>
              <a:ext uri="{FF2B5EF4-FFF2-40B4-BE49-F238E27FC236}">
                <a16:creationId xmlns:a16="http://schemas.microsoft.com/office/drawing/2014/main" id="{AF788F82-0470-4455-9660-C8CCED9D7287}"/>
              </a:ext>
            </a:extLst>
          </p:cNvPr>
          <p:cNvSpPr txBox="1">
            <a:spLocks/>
          </p:cNvSpPr>
          <p:nvPr/>
        </p:nvSpPr>
        <p:spPr>
          <a:xfrm>
            <a:off x="374212" y="1284105"/>
            <a:ext cx="4174038" cy="514735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rPr>
              <a:t>The conceptual data model is a structured business view of the data required to support business processes, events, and track related performance measures. </a:t>
            </a:r>
          </a:p>
          <a:p>
            <a:endParaRPr lang="en-US" dirty="0">
              <a:latin typeface="+mn-lt"/>
            </a:endParaRPr>
          </a:p>
          <a:p>
            <a:r>
              <a:rPr lang="en-US" dirty="0">
                <a:latin typeface="+mn-lt"/>
              </a:rPr>
              <a:t>This model focuses on identifying the data used in the business but not its processing flow or physical characteristics.</a:t>
            </a:r>
            <a:endParaRPr lang="en-IN" dirty="0">
              <a:latin typeface="+mn-lt"/>
            </a:endParaRPr>
          </a:p>
        </p:txBody>
      </p:sp>
    </p:spTree>
    <p:extLst>
      <p:ext uri="{BB962C8B-B14F-4D97-AF65-F5344CB8AC3E}">
        <p14:creationId xmlns:p14="http://schemas.microsoft.com/office/powerpoint/2010/main" val="24238208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5C67-F8A0-49D9-9B7C-B268FA864B2D}"/>
              </a:ext>
            </a:extLst>
          </p:cNvPr>
          <p:cNvSpPr>
            <a:spLocks noGrp="1"/>
          </p:cNvSpPr>
          <p:nvPr>
            <p:ph type="title"/>
          </p:nvPr>
        </p:nvSpPr>
        <p:spPr/>
        <p:txBody>
          <a:bodyPr/>
          <a:lstStyle/>
          <a:p>
            <a:r>
              <a:rPr lang="en-US" dirty="0"/>
              <a:t>Logical Data Model</a:t>
            </a:r>
            <a:endParaRPr lang="en-IN" dirty="0"/>
          </a:p>
        </p:txBody>
      </p:sp>
      <p:pic>
        <p:nvPicPr>
          <p:cNvPr id="4" name="Picture 3">
            <a:extLst>
              <a:ext uri="{FF2B5EF4-FFF2-40B4-BE49-F238E27FC236}">
                <a16:creationId xmlns:a16="http://schemas.microsoft.com/office/drawing/2014/main" id="{7139E536-3B5B-7255-1137-1ED9EA2A1B08}"/>
              </a:ext>
            </a:extLst>
          </p:cNvPr>
          <p:cNvPicPr>
            <a:picLocks noChangeAspect="1"/>
          </p:cNvPicPr>
          <p:nvPr/>
        </p:nvPicPr>
        <p:blipFill>
          <a:blip r:embed="rId2"/>
          <a:stretch>
            <a:fillRect/>
          </a:stretch>
        </p:blipFill>
        <p:spPr>
          <a:xfrm>
            <a:off x="4492279" y="1043941"/>
            <a:ext cx="7234902" cy="5647103"/>
          </a:xfrm>
          <a:prstGeom prst="rect">
            <a:avLst/>
          </a:prstGeom>
        </p:spPr>
      </p:pic>
      <p:sp>
        <p:nvSpPr>
          <p:cNvPr id="6" name="Content Placeholder 2">
            <a:extLst>
              <a:ext uri="{FF2B5EF4-FFF2-40B4-BE49-F238E27FC236}">
                <a16:creationId xmlns:a16="http://schemas.microsoft.com/office/drawing/2014/main" id="{31D0C655-9241-C6D0-09ED-DC5B6AE045BE}"/>
              </a:ext>
            </a:extLst>
          </p:cNvPr>
          <p:cNvSpPr txBox="1">
            <a:spLocks/>
          </p:cNvSpPr>
          <p:nvPr/>
        </p:nvSpPr>
        <p:spPr>
          <a:xfrm>
            <a:off x="428838" y="1478415"/>
            <a:ext cx="3556520" cy="514735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202124"/>
                </a:solidFill>
                <a:latin typeface="arial" panose="020B0604020202020204" pitchFamily="34" charset="0"/>
              </a:rPr>
              <a:t>A logical data model (LDM) describes data elements in detail </a:t>
            </a:r>
          </a:p>
          <a:p>
            <a:endParaRPr lang="en-US">
              <a:solidFill>
                <a:srgbClr val="202124"/>
              </a:solidFill>
              <a:latin typeface="arial" panose="020B0604020202020204" pitchFamily="34" charset="0"/>
            </a:endParaRPr>
          </a:p>
          <a:p>
            <a:r>
              <a:rPr lang="en-US">
                <a:solidFill>
                  <a:srgbClr val="202124"/>
                </a:solidFill>
                <a:latin typeface="arial" panose="020B0604020202020204" pitchFamily="34" charset="0"/>
              </a:rPr>
              <a:t>It is used to develop visual understanding of data entities, attributes, keys, and relationships</a:t>
            </a:r>
            <a:endParaRPr lang="en-IN" dirty="0"/>
          </a:p>
        </p:txBody>
      </p:sp>
    </p:spTree>
    <p:extLst>
      <p:ext uri="{BB962C8B-B14F-4D97-AF65-F5344CB8AC3E}">
        <p14:creationId xmlns:p14="http://schemas.microsoft.com/office/powerpoint/2010/main" val="41262208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Data Modeling</a:t>
            </a:r>
          </a:p>
        </p:txBody>
      </p:sp>
      <p:sp>
        <p:nvSpPr>
          <p:cNvPr id="3" name="Text Placeholder 2">
            <a:extLst>
              <a:ext uri="{FF2B5EF4-FFF2-40B4-BE49-F238E27FC236}">
                <a16:creationId xmlns:a16="http://schemas.microsoft.com/office/drawing/2014/main" id="{CCEA2E06-268F-494C-94DC-9486235DA366}"/>
              </a:ext>
            </a:extLst>
          </p:cNvPr>
          <p:cNvSpPr>
            <a:spLocks noGrp="1"/>
          </p:cNvSpPr>
          <p:nvPr>
            <p:ph type="body" sz="quarter" idx="10"/>
          </p:nvPr>
        </p:nvSpPr>
        <p:spPr>
          <a:xfrm>
            <a:off x="465138" y="1960860"/>
            <a:ext cx="3806237" cy="1846659"/>
          </a:xfrm>
        </p:spPr>
        <p:txBody>
          <a:bodyPr/>
          <a:lstStyle/>
          <a:p>
            <a:r>
              <a:rPr lang="en-US" sz="2400" dirty="0"/>
              <a:t>Benefits of a good data model:</a:t>
            </a:r>
          </a:p>
          <a:p>
            <a:pPr marL="571500" lvl="1" indent="-342900">
              <a:buFont typeface="Arial" panose="020B0604020202020204" pitchFamily="34" charset="0"/>
              <a:buChar char="•"/>
            </a:pPr>
            <a:r>
              <a:rPr lang="en-US" dirty="0"/>
              <a:t>Accurate reports.</a:t>
            </a:r>
          </a:p>
          <a:p>
            <a:pPr marL="571500" lvl="1" indent="-342900">
              <a:buFont typeface="Arial" panose="020B0604020202020204" pitchFamily="34" charset="0"/>
              <a:buChar char="•"/>
            </a:pPr>
            <a:r>
              <a:rPr lang="en-US" dirty="0"/>
              <a:t>Faster data exploration.</a:t>
            </a:r>
          </a:p>
          <a:p>
            <a:pPr marL="571500" lvl="1" indent="-342900">
              <a:buFont typeface="Arial" panose="020B0604020202020204" pitchFamily="34" charset="0"/>
              <a:buChar char="•"/>
            </a:pPr>
            <a:r>
              <a:rPr lang="en-US" dirty="0"/>
              <a:t>Simpler aggregations.</a:t>
            </a:r>
          </a:p>
          <a:p>
            <a:pPr marL="571500" lvl="1" indent="-342900">
              <a:buFont typeface="Arial" panose="020B0604020202020204" pitchFamily="34" charset="0"/>
              <a:buChar char="•"/>
            </a:pPr>
            <a:r>
              <a:rPr lang="en-US" dirty="0"/>
              <a:t>Easier to maintain.</a:t>
            </a:r>
          </a:p>
        </p:txBody>
      </p:sp>
      <p:pic>
        <p:nvPicPr>
          <p:cNvPr id="4" name="Picture 3" descr="An image showing a database model diagram, with tables and defined relationships.">
            <a:extLst>
              <a:ext uri="{FF2B5EF4-FFF2-40B4-BE49-F238E27FC236}">
                <a16:creationId xmlns:a16="http://schemas.microsoft.com/office/drawing/2014/main" id="{0FBE642F-AB68-475C-97CF-D5FD981A9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5365" y="1196304"/>
            <a:ext cx="7552979" cy="5345310"/>
          </a:xfrm>
          <a:prstGeom prst="rect">
            <a:avLst/>
          </a:prstGeom>
        </p:spPr>
      </p:pic>
    </p:spTree>
    <p:extLst>
      <p:ext uri="{BB962C8B-B14F-4D97-AF65-F5344CB8AC3E}">
        <p14:creationId xmlns:p14="http://schemas.microsoft.com/office/powerpoint/2010/main" val="22755749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Joins and Relationships</a:t>
            </a:r>
          </a:p>
        </p:txBody>
      </p:sp>
      <p:pic>
        <p:nvPicPr>
          <p:cNvPr id="4" name="Picture 3" descr="An image showing two tables, the Sales table and the Salesperson table, which has a many to one relationship defined between the two tables.">
            <a:extLst>
              <a:ext uri="{FF2B5EF4-FFF2-40B4-BE49-F238E27FC236}">
                <a16:creationId xmlns:a16="http://schemas.microsoft.com/office/drawing/2014/main" id="{488B37E9-416D-4AFA-8CBE-BEE7DDDBC548}"/>
              </a:ext>
            </a:extLst>
          </p:cNvPr>
          <p:cNvPicPr>
            <a:picLocks noChangeAspect="1"/>
          </p:cNvPicPr>
          <p:nvPr/>
        </p:nvPicPr>
        <p:blipFill rotWithShape="1">
          <a:blip r:embed="rId3"/>
          <a:srcRect l="269" t="2439" r="-269" b="-536"/>
          <a:stretch/>
        </p:blipFill>
        <p:spPr>
          <a:xfrm>
            <a:off x="388068" y="1347445"/>
            <a:ext cx="4937540" cy="3241933"/>
          </a:xfrm>
          <a:prstGeom prst="rect">
            <a:avLst/>
          </a:prstGeom>
        </p:spPr>
      </p:pic>
      <p:pic>
        <p:nvPicPr>
          <p:cNvPr id="7" name="Picture 6">
            <a:extLst>
              <a:ext uri="{FF2B5EF4-FFF2-40B4-BE49-F238E27FC236}">
                <a16:creationId xmlns:a16="http://schemas.microsoft.com/office/drawing/2014/main" id="{630849A7-6A0E-45FC-AF14-1A5ACDAEDA3A}"/>
              </a:ext>
            </a:extLst>
          </p:cNvPr>
          <p:cNvPicPr>
            <a:picLocks noChangeAspect="1"/>
          </p:cNvPicPr>
          <p:nvPr/>
        </p:nvPicPr>
        <p:blipFill>
          <a:blip r:embed="rId4"/>
          <a:stretch>
            <a:fillRect/>
          </a:stretch>
        </p:blipFill>
        <p:spPr>
          <a:xfrm>
            <a:off x="3947242" y="4699174"/>
            <a:ext cx="1009650" cy="1228725"/>
          </a:xfrm>
          <a:prstGeom prst="rect">
            <a:avLst/>
          </a:prstGeom>
        </p:spPr>
      </p:pic>
      <p:pic>
        <p:nvPicPr>
          <p:cNvPr id="15" name="Picture 14">
            <a:extLst>
              <a:ext uri="{FF2B5EF4-FFF2-40B4-BE49-F238E27FC236}">
                <a16:creationId xmlns:a16="http://schemas.microsoft.com/office/drawing/2014/main" id="{8D5A4DC0-E72A-447A-B8BB-1898379CCEA4}"/>
              </a:ext>
            </a:extLst>
          </p:cNvPr>
          <p:cNvPicPr>
            <a:picLocks noChangeAspect="1"/>
          </p:cNvPicPr>
          <p:nvPr/>
        </p:nvPicPr>
        <p:blipFill>
          <a:blip r:embed="rId5"/>
          <a:stretch>
            <a:fillRect/>
          </a:stretch>
        </p:blipFill>
        <p:spPr>
          <a:xfrm>
            <a:off x="4821259" y="2008166"/>
            <a:ext cx="6677025" cy="4581525"/>
          </a:xfrm>
          <a:prstGeom prst="rect">
            <a:avLst/>
          </a:prstGeom>
        </p:spPr>
      </p:pic>
    </p:spTree>
    <p:extLst>
      <p:ext uri="{BB962C8B-B14F-4D97-AF65-F5344CB8AC3E}">
        <p14:creationId xmlns:p14="http://schemas.microsoft.com/office/powerpoint/2010/main" val="4233016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Star Schemas</a:t>
            </a:r>
          </a:p>
        </p:txBody>
      </p:sp>
      <p:grpSp>
        <p:nvGrpSpPr>
          <p:cNvPr id="2" name="Group 1" descr="Star schema data model with a fact table in the middle of the star, surrounded by dimension tables.">
            <a:extLst>
              <a:ext uri="{FF2B5EF4-FFF2-40B4-BE49-F238E27FC236}">
                <a16:creationId xmlns:a16="http://schemas.microsoft.com/office/drawing/2014/main" id="{05324805-8058-BEF0-3576-446BAD466876}"/>
              </a:ext>
            </a:extLst>
          </p:cNvPr>
          <p:cNvGrpSpPr/>
          <p:nvPr/>
        </p:nvGrpSpPr>
        <p:grpSpPr>
          <a:xfrm>
            <a:off x="5166822" y="1360417"/>
            <a:ext cx="6294442" cy="4614617"/>
            <a:chOff x="710454" y="452156"/>
            <a:chExt cx="7362186" cy="5397408"/>
          </a:xfrm>
        </p:grpSpPr>
        <p:sp>
          <p:nvSpPr>
            <p:cNvPr id="7" name="Freeform: Shape 6">
              <a:extLst>
                <a:ext uri="{FF2B5EF4-FFF2-40B4-BE49-F238E27FC236}">
                  <a16:creationId xmlns:a16="http://schemas.microsoft.com/office/drawing/2014/main" id="{05E97FB0-D8DB-6584-598D-264694C514E1}"/>
                </a:ext>
              </a:extLst>
            </p:cNvPr>
            <p:cNvSpPr/>
            <p:nvPr/>
          </p:nvSpPr>
          <p:spPr bwMode="auto">
            <a:xfrm>
              <a:off x="710454" y="452156"/>
              <a:ext cx="7362186" cy="5397408"/>
            </a:xfrm>
            <a:custGeom>
              <a:avLst/>
              <a:gdLst>
                <a:gd name="connsiteX0" fmla="*/ 3681092 w 7362186"/>
                <a:gd name="connsiteY0" fmla="*/ 994642 h 5397408"/>
                <a:gd name="connsiteX1" fmla="*/ 1356714 w 7362186"/>
                <a:gd name="connsiteY1" fmla="*/ 2698704 h 5397408"/>
                <a:gd name="connsiteX2" fmla="*/ 3681092 w 7362186"/>
                <a:gd name="connsiteY2" fmla="*/ 4402766 h 5397408"/>
                <a:gd name="connsiteX3" fmla="*/ 6005470 w 7362186"/>
                <a:gd name="connsiteY3" fmla="*/ 2698704 h 5397408"/>
                <a:gd name="connsiteX4" fmla="*/ 3681092 w 7362186"/>
                <a:gd name="connsiteY4" fmla="*/ 994642 h 5397408"/>
                <a:gd name="connsiteX5" fmla="*/ 3681093 w 7362186"/>
                <a:gd name="connsiteY5" fmla="*/ 0 h 5397408"/>
                <a:gd name="connsiteX6" fmla="*/ 7362186 w 7362186"/>
                <a:gd name="connsiteY6" fmla="*/ 2698704 h 5397408"/>
                <a:gd name="connsiteX7" fmla="*/ 3681093 w 7362186"/>
                <a:gd name="connsiteY7" fmla="*/ 5397408 h 5397408"/>
                <a:gd name="connsiteX8" fmla="*/ 0 w 7362186"/>
                <a:gd name="connsiteY8" fmla="*/ 2698704 h 5397408"/>
                <a:gd name="connsiteX9" fmla="*/ 3681093 w 7362186"/>
                <a:gd name="connsiteY9" fmla="*/ 0 h 539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186" h="5397408">
                  <a:moveTo>
                    <a:pt x="3681092" y="994642"/>
                  </a:moveTo>
                  <a:cubicBezTo>
                    <a:pt x="2397373" y="994642"/>
                    <a:pt x="1356714" y="1757577"/>
                    <a:pt x="1356714" y="2698704"/>
                  </a:cubicBezTo>
                  <a:cubicBezTo>
                    <a:pt x="1356714" y="3639831"/>
                    <a:pt x="2397373" y="4402766"/>
                    <a:pt x="3681092" y="4402766"/>
                  </a:cubicBezTo>
                  <a:cubicBezTo>
                    <a:pt x="4964811" y="4402766"/>
                    <a:pt x="6005470" y="3639831"/>
                    <a:pt x="6005470" y="2698704"/>
                  </a:cubicBezTo>
                  <a:cubicBezTo>
                    <a:pt x="6005470" y="1757577"/>
                    <a:pt x="4964811" y="994642"/>
                    <a:pt x="3681092" y="994642"/>
                  </a:cubicBezTo>
                  <a:close/>
                  <a:moveTo>
                    <a:pt x="3681093" y="0"/>
                  </a:moveTo>
                  <a:cubicBezTo>
                    <a:pt x="5714105" y="0"/>
                    <a:pt x="7362186" y="1208251"/>
                    <a:pt x="7362186" y="2698704"/>
                  </a:cubicBezTo>
                  <a:cubicBezTo>
                    <a:pt x="7362186" y="4189157"/>
                    <a:pt x="5714105" y="5397408"/>
                    <a:pt x="3681093" y="5397408"/>
                  </a:cubicBezTo>
                  <a:cubicBezTo>
                    <a:pt x="1648081" y="5397408"/>
                    <a:pt x="0" y="4189157"/>
                    <a:pt x="0" y="2698704"/>
                  </a:cubicBezTo>
                  <a:cubicBezTo>
                    <a:pt x="0" y="1208251"/>
                    <a:pt x="1648081" y="0"/>
                    <a:pt x="3681093" y="0"/>
                  </a:cubicBezTo>
                  <a:close/>
                </a:path>
              </a:pathLst>
            </a:custGeom>
            <a:solidFill>
              <a:srgbClr val="FFFFFF">
                <a:lumMod val="75000"/>
                <a:alpha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8" name="Graphic 7" descr="Filter">
              <a:extLst>
                <a:ext uri="{FF2B5EF4-FFF2-40B4-BE49-F238E27FC236}">
                  <a16:creationId xmlns:a16="http://schemas.microsoft.com/office/drawing/2014/main" id="{9FC13B61-04D9-CCC5-4962-3BB7144FB1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0574" y="519298"/>
              <a:ext cx="914400" cy="914400"/>
            </a:xfrm>
            <a:prstGeom prst="rect">
              <a:avLst/>
            </a:prstGeom>
          </p:spPr>
        </p:pic>
        <p:pic>
          <p:nvPicPr>
            <p:cNvPr id="9" name="Graphic 8" descr="Checklist">
              <a:extLst>
                <a:ext uri="{FF2B5EF4-FFF2-40B4-BE49-F238E27FC236}">
                  <a16:creationId xmlns:a16="http://schemas.microsoft.com/office/drawing/2014/main" id="{C670723F-0B30-6654-9DFC-41500A41B5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55464" y="510292"/>
              <a:ext cx="914401" cy="914401"/>
            </a:xfrm>
            <a:prstGeom prst="rect">
              <a:avLst/>
            </a:prstGeom>
          </p:spPr>
        </p:pic>
      </p:grpSp>
      <p:sp>
        <p:nvSpPr>
          <p:cNvPr id="10" name="5-Point Star 4" descr="five point star">
            <a:extLst>
              <a:ext uri="{FF2B5EF4-FFF2-40B4-BE49-F238E27FC236}">
                <a16:creationId xmlns:a16="http://schemas.microsoft.com/office/drawing/2014/main" id="{69847E0F-3A9B-7E07-9E34-A4D27F985433}"/>
              </a:ext>
            </a:extLst>
          </p:cNvPr>
          <p:cNvSpPr/>
          <p:nvPr/>
        </p:nvSpPr>
        <p:spPr>
          <a:xfrm>
            <a:off x="6262251" y="1302057"/>
            <a:ext cx="4263448" cy="3927100"/>
          </a:xfrm>
          <a:prstGeom prst="star5">
            <a:avLst/>
          </a:prstGeom>
          <a:solidFill>
            <a:srgbClr val="F2C81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11" name="Picture 10" descr="Fact reseller sales table positioned in the middle of the star.">
            <a:extLst>
              <a:ext uri="{FF2B5EF4-FFF2-40B4-BE49-F238E27FC236}">
                <a16:creationId xmlns:a16="http://schemas.microsoft.com/office/drawing/2014/main" id="{DE26B4D5-829E-4F47-474A-E2E64C2771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5883" y="2858753"/>
            <a:ext cx="1465662" cy="2045412"/>
          </a:xfrm>
          <a:prstGeom prst="rect">
            <a:avLst/>
          </a:prstGeom>
        </p:spPr>
      </p:pic>
      <p:pic>
        <p:nvPicPr>
          <p:cNvPr id="12" name="Picture 11" descr="Product dimension table.">
            <a:extLst>
              <a:ext uri="{FF2B5EF4-FFF2-40B4-BE49-F238E27FC236}">
                <a16:creationId xmlns:a16="http://schemas.microsoft.com/office/drawing/2014/main" id="{F6859F8A-3C7E-E3B4-AF89-04EC69D0AA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98440" y="1089630"/>
            <a:ext cx="1465662" cy="703518"/>
          </a:xfrm>
          <a:prstGeom prst="rect">
            <a:avLst/>
          </a:prstGeom>
        </p:spPr>
      </p:pic>
      <p:pic>
        <p:nvPicPr>
          <p:cNvPr id="13" name="Picture 12" descr="Date dimension table.">
            <a:extLst>
              <a:ext uri="{FF2B5EF4-FFF2-40B4-BE49-F238E27FC236}">
                <a16:creationId xmlns:a16="http://schemas.microsoft.com/office/drawing/2014/main" id="{0F6AD680-DE69-00D3-BB39-29FDA3EE72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15544" y="2809933"/>
            <a:ext cx="1465662" cy="703518"/>
          </a:xfrm>
          <a:prstGeom prst="rect">
            <a:avLst/>
          </a:prstGeom>
        </p:spPr>
      </p:pic>
      <p:pic>
        <p:nvPicPr>
          <p:cNvPr id="15" name="Picture 14" descr="Reseller dimension table.">
            <a:extLst>
              <a:ext uri="{FF2B5EF4-FFF2-40B4-BE49-F238E27FC236}">
                <a16:creationId xmlns:a16="http://schemas.microsoft.com/office/drawing/2014/main" id="{2C80D84D-22BA-6D47-4429-B9FC17D45D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58401" y="5311185"/>
            <a:ext cx="1465662" cy="703518"/>
          </a:xfrm>
          <a:prstGeom prst="rect">
            <a:avLst/>
          </a:prstGeom>
        </p:spPr>
      </p:pic>
      <p:pic>
        <p:nvPicPr>
          <p:cNvPr id="16" name="Picture 15" descr="Employee dimension table.">
            <a:extLst>
              <a:ext uri="{FF2B5EF4-FFF2-40B4-BE49-F238E27FC236}">
                <a16:creationId xmlns:a16="http://schemas.microsoft.com/office/drawing/2014/main" id="{AC2EA33E-1F74-01B3-431D-27A4687A14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38480" y="5316694"/>
            <a:ext cx="1491718" cy="716546"/>
          </a:xfrm>
          <a:prstGeom prst="rect">
            <a:avLst/>
          </a:prstGeom>
        </p:spPr>
      </p:pic>
      <p:pic>
        <p:nvPicPr>
          <p:cNvPr id="17" name="Picture 16" descr="Sales territory dimension table.">
            <a:extLst>
              <a:ext uri="{FF2B5EF4-FFF2-40B4-BE49-F238E27FC236}">
                <a16:creationId xmlns:a16="http://schemas.microsoft.com/office/drawing/2014/main" id="{E6DC2024-2529-5E1C-C1C0-D6D955B6225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36222" y="2838494"/>
            <a:ext cx="1465662" cy="703518"/>
          </a:xfrm>
          <a:prstGeom prst="rect">
            <a:avLst/>
          </a:prstGeom>
        </p:spPr>
      </p:pic>
      <p:grpSp>
        <p:nvGrpSpPr>
          <p:cNvPr id="18" name="Group 17">
            <a:extLst>
              <a:ext uri="{FF2B5EF4-FFF2-40B4-BE49-F238E27FC236}">
                <a16:creationId xmlns:a16="http://schemas.microsoft.com/office/drawing/2014/main" id="{3DDE6F9D-93C9-7300-7EF7-7451D36DEF66}"/>
              </a:ext>
              <a:ext uri="{C183D7F6-B498-43B3-948B-1728B52AA6E4}">
                <adec:decorative xmlns:adec="http://schemas.microsoft.com/office/drawing/2017/decorative" val="1"/>
              </a:ext>
            </a:extLst>
          </p:cNvPr>
          <p:cNvGrpSpPr/>
          <p:nvPr/>
        </p:nvGrpSpPr>
        <p:grpSpPr>
          <a:xfrm>
            <a:off x="7764698" y="2737294"/>
            <a:ext cx="1770208" cy="2299168"/>
            <a:chOff x="1745125" y="2406726"/>
            <a:chExt cx="2070493" cy="2689182"/>
          </a:xfrm>
        </p:grpSpPr>
        <p:sp>
          <p:nvSpPr>
            <p:cNvPr id="19" name="Rectangle 18">
              <a:extLst>
                <a:ext uri="{FF2B5EF4-FFF2-40B4-BE49-F238E27FC236}">
                  <a16:creationId xmlns:a16="http://schemas.microsoft.com/office/drawing/2014/main" id="{9785E62E-28F7-582E-464B-8B2F537D194F}"/>
                </a:ext>
              </a:extLst>
            </p:cNvPr>
            <p:cNvSpPr/>
            <p:nvPr/>
          </p:nvSpPr>
          <p:spPr>
            <a:xfrm>
              <a:off x="1745125" y="2406726"/>
              <a:ext cx="2070493" cy="2689182"/>
            </a:xfrm>
            <a:prstGeom prst="rect">
              <a:avLst/>
            </a:prstGeom>
            <a:solidFill>
              <a:srgbClr val="FFFFFF">
                <a:lumMod val="75000"/>
                <a:alpha val="8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F1A7FAD5-3C4C-236F-E181-6AFD795A1E03}"/>
                </a:ext>
              </a:extLst>
            </p:cNvPr>
            <p:cNvSpPr txBox="1"/>
            <p:nvPr/>
          </p:nvSpPr>
          <p:spPr>
            <a:xfrm>
              <a:off x="2509782" y="3274689"/>
              <a:ext cx="541178"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595959"/>
                  </a:solidFill>
                  <a:effectLst/>
                  <a:uLnTx/>
                  <a:uFillTx/>
                </a:rPr>
                <a:t>∑</a:t>
              </a:r>
            </a:p>
          </p:txBody>
        </p:sp>
      </p:grpSp>
      <p:sp>
        <p:nvSpPr>
          <p:cNvPr id="23" name="Text Placeholder 14">
            <a:extLst>
              <a:ext uri="{FF2B5EF4-FFF2-40B4-BE49-F238E27FC236}">
                <a16:creationId xmlns:a16="http://schemas.microsoft.com/office/drawing/2014/main" id="{CB507B9E-D634-5CE3-22DC-D0A11090F0A9}"/>
              </a:ext>
            </a:extLst>
          </p:cNvPr>
          <p:cNvSpPr>
            <a:spLocks noGrp="1"/>
          </p:cNvSpPr>
          <p:nvPr>
            <p:ph type="body" sz="quarter" idx="10"/>
          </p:nvPr>
        </p:nvSpPr>
        <p:spPr>
          <a:xfrm>
            <a:off x="465138" y="1441389"/>
            <a:ext cx="4019594" cy="4174861"/>
          </a:xfrm>
          <a:solidFill>
            <a:schemeClr val="bg1"/>
          </a:solidFill>
        </p:spPr>
        <p:txBody>
          <a:bodyPr/>
          <a:lstStyle/>
          <a:p>
            <a:r>
              <a:rPr lang="en-US" sz="2353" b="1" dirty="0">
                <a:latin typeface="Segoe UI" panose="020B0502040204020203" pitchFamily="34" charset="0"/>
                <a:cs typeface="Segoe UI" panose="020B0502040204020203" pitchFamily="34" charset="0"/>
              </a:rPr>
              <a:t>Tables are classified as dimension or fact tables:</a:t>
            </a:r>
          </a:p>
          <a:p>
            <a:endParaRPr lang="en-US" sz="2353" dirty="0">
              <a:latin typeface="Segoe UI" panose="020B0502040204020203" pitchFamily="34" charset="0"/>
              <a:cs typeface="Segoe UI" panose="020B0502040204020203" pitchFamily="34" charset="0"/>
            </a:endParaRPr>
          </a:p>
          <a:p>
            <a:pPr marL="342900" indent="-342900">
              <a:lnSpc>
                <a:spcPct val="100000"/>
              </a:lnSpc>
              <a:buFont typeface="Arial" panose="020B0604020202020204" pitchFamily="34" charset="0"/>
              <a:buChar char="•"/>
            </a:pPr>
            <a:r>
              <a:rPr lang="en-US" sz="2353" dirty="0">
                <a:latin typeface="Segoe UI" panose="020B0502040204020203" pitchFamily="34" charset="0"/>
                <a:cs typeface="Segoe UI" panose="020B0502040204020203" pitchFamily="34" charset="0"/>
              </a:rPr>
              <a:t>Fact: Store observations or events.</a:t>
            </a:r>
          </a:p>
          <a:p>
            <a:pPr marL="342900" indent="-342900">
              <a:lnSpc>
                <a:spcPct val="100000"/>
              </a:lnSpc>
              <a:buFont typeface="Arial" panose="020B0604020202020204" pitchFamily="34" charset="0"/>
              <a:buChar char="•"/>
            </a:pPr>
            <a:endParaRPr lang="en-US" sz="2353"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353" dirty="0">
                <a:latin typeface="Segoe UI" panose="020B0502040204020203" pitchFamily="34" charset="0"/>
                <a:cs typeface="Segoe UI" panose="020B0502040204020203" pitchFamily="34" charset="0"/>
              </a:rPr>
              <a:t>Dimension: Describes business entities.</a:t>
            </a:r>
          </a:p>
          <a:p>
            <a:pPr>
              <a:lnSpc>
                <a:spcPct val="100000"/>
              </a:lnSpc>
            </a:pPr>
            <a:endParaRPr lang="en-US" sz="2353" dirty="0">
              <a:latin typeface="Segoe UI" panose="020B0502040204020203" pitchFamily="34" charset="0"/>
              <a:cs typeface="Segoe UI" panose="020B0502040204020203" pitchFamily="34" charset="0"/>
            </a:endParaRPr>
          </a:p>
          <a:p>
            <a:pPr>
              <a:lnSpc>
                <a:spcPct val="100000"/>
              </a:lnSpc>
            </a:pPr>
            <a:endParaRPr lang="en-US" sz="2353"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59991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heel(1)">
                                      <p:cBhvr>
                                        <p:cTn id="38" dur="1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2"/>
                                        </p:tgtEl>
                                      </p:cBhvr>
                                    </p:animEffect>
                                    <p:set>
                                      <p:cBhvr>
                                        <p:cTn id="48" dur="1" fill="hold">
                                          <p:stCondLst>
                                            <p:cond delay="499"/>
                                          </p:stCondLst>
                                        </p:cTn>
                                        <p:tgtEl>
                                          <p:spTgt spid="2"/>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8"/>
                                        </p:tgtEl>
                                      </p:cBhvr>
                                    </p:animEffect>
                                    <p:set>
                                      <p:cBhvr>
                                        <p:cTn id="51"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fe4210c65925791be238c7055ecc53c9">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6e9aa929f685a74ba23415f87c22c051"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CAB8C9-7CC0-463C-9B70-48B4D6D8F1A1}">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customXml/itemProps2.xml><?xml version="1.0" encoding="utf-8"?>
<ds:datastoreItem xmlns:ds="http://schemas.openxmlformats.org/officeDocument/2006/customXml" ds:itemID="{2FA8F4C6-BA10-4A9E-A980-EA82B16EE570}">
  <ds:schemaRefs>
    <ds:schemaRef ds:uri="http://schemas.microsoft.com/sharepoint/v3/contenttype/forms"/>
  </ds:schemaRefs>
</ds:datastoreItem>
</file>

<file path=customXml/itemProps3.xml><?xml version="1.0" encoding="utf-8"?>
<ds:datastoreItem xmlns:ds="http://schemas.openxmlformats.org/officeDocument/2006/customXml" ds:itemID="{353938E3-D6F9-4D37-BCFE-332E6AB5B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4408</Words>
  <Application>Microsoft Office PowerPoint</Application>
  <PresentationFormat>Custom</PresentationFormat>
  <Paragraphs>328</Paragraphs>
  <Slides>27</Slides>
  <Notes>20</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27</vt:i4>
      </vt:variant>
    </vt:vector>
  </HeadingPairs>
  <TitlesOfParts>
    <vt:vector size="44" baseType="lpstr">
      <vt:lpstr>-apple-system</vt:lpstr>
      <vt:lpstr>Arial</vt:lpstr>
      <vt:lpstr>Arial</vt:lpstr>
      <vt:lpstr>Consolas</vt:lpstr>
      <vt:lpstr>Core Sans A 25 ExtraLight</vt:lpstr>
      <vt:lpstr>Lato</vt:lpstr>
      <vt:lpstr>proxima-nova-1</vt:lpstr>
      <vt:lpstr>Roboto</vt:lpstr>
      <vt:lpstr>Segoe UI</vt:lpstr>
      <vt:lpstr>Segoe UI Light</vt:lpstr>
      <vt:lpstr>Segoe UI Semibold</vt:lpstr>
      <vt:lpstr>Wingdings</vt:lpstr>
      <vt:lpstr>Azure 1</vt:lpstr>
      <vt:lpstr>Azure 2</vt:lpstr>
      <vt:lpstr>Dynamics 365</vt:lpstr>
      <vt:lpstr>Office 365 PPT Template - 2017</vt:lpstr>
      <vt:lpstr>think-cell Slide</vt:lpstr>
      <vt:lpstr>PowerPoint Presentation</vt:lpstr>
      <vt:lpstr>Learning Objectives</vt:lpstr>
      <vt:lpstr>Lesson 1:  Introduction to Data Modeling</vt:lpstr>
      <vt:lpstr>What is Data Modeling</vt:lpstr>
      <vt:lpstr>Conceptual Data Model</vt:lpstr>
      <vt:lpstr>Logical Data Model</vt:lpstr>
      <vt:lpstr>Introduction to Data Modeling</vt:lpstr>
      <vt:lpstr>Joins and Relationships</vt:lpstr>
      <vt:lpstr>Star Schemas</vt:lpstr>
      <vt:lpstr>Snowflake Schemas</vt:lpstr>
      <vt:lpstr>Star vs Snowflake Schemas</vt:lpstr>
      <vt:lpstr>Review Questions</vt:lpstr>
      <vt:lpstr>Lesson 2: Working  with Tables</vt:lpstr>
      <vt:lpstr>Configure Table and Column Properties</vt:lpstr>
      <vt:lpstr>Create a Dates Table</vt:lpstr>
      <vt:lpstr>Relationships and Cardinality</vt:lpstr>
      <vt:lpstr>Create Many-to-many Relationships</vt:lpstr>
      <vt:lpstr>Modeling Challenges</vt:lpstr>
      <vt:lpstr>Combine Queries</vt:lpstr>
      <vt:lpstr>Review Questions (1)</vt:lpstr>
      <vt:lpstr>Lesson 3: Dimensions  and Hierarchies</vt:lpstr>
      <vt:lpstr>Introduction to Dimensions and Hierarchies</vt:lpstr>
      <vt:lpstr>Role-playing Dimensions</vt:lpstr>
      <vt:lpstr>Creating new Hierarchies</vt:lpstr>
      <vt:lpstr>Review Questions (2)</vt:lpstr>
      <vt:lpstr>Lab: Model Data in Power BI Desktop</vt:lpstr>
      <vt:lpstr>Lab: Model Data in Power BI Desktop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2021-03-24T21:35:07Z</dcterms:created>
  <dcterms:modified xsi:type="dcterms:W3CDTF">2022-09-09T06:12:20Z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xd_Signature">
    <vt:bool>false</vt:bool>
  </property>
  <property fmtid="{D5CDD505-2E9C-101B-9397-08002B2CF9AE}" pid="4" name="MSIP_Label_f42aa342-8706-4288-bd11-ebb85995028c_Enabled">
    <vt:lpwstr>True</vt:lpwstr>
  </property>
  <property fmtid="{D5CDD505-2E9C-101B-9397-08002B2CF9AE}" pid="5" name="xd_ProgID">
    <vt:lpwstr/>
  </property>
  <property fmtid="{D5CDD505-2E9C-101B-9397-08002B2CF9AE}" pid="6" name="ContentTypeId">
    <vt:lpwstr>0x010100CCF6CFD0234D3B49A8BA0EAFF2A75B6F</vt:lpwstr>
  </property>
  <property fmtid="{D5CDD505-2E9C-101B-9397-08002B2CF9AE}" pid="7" name="ComplianceAssetId">
    <vt:lpwstr/>
  </property>
  <property fmtid="{D5CDD505-2E9C-101B-9397-08002B2CF9AE}" pid="8" name="TemplateUrl">
    <vt:lpwstr/>
  </property>
  <property fmtid="{D5CDD505-2E9C-101B-9397-08002B2CF9AE}" pid="9" name="MSIP_Label_f42aa342-8706-4288-bd11-ebb85995028c_SetDate">
    <vt:lpwstr>2020-04-30T16:58:44.8526099Z</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MSIP_Label_f42aa342-8706-4288-bd11-ebb85995028c_ActionId">
    <vt:lpwstr>a6dbb04b-5cb4-4cb5-bb6f-3d6af857b37d</vt:lpwstr>
  </property>
  <property fmtid="{D5CDD505-2E9C-101B-9397-08002B2CF9AE}" pid="14" name="Sensitivity">
    <vt:lpwstr>General</vt:lpwstr>
  </property>
</Properties>
</file>